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302" r:id="rId3"/>
    <p:sldId id="296" r:id="rId4"/>
    <p:sldId id="298" r:id="rId5"/>
    <p:sldId id="273" r:id="rId6"/>
    <p:sldId id="304" r:id="rId7"/>
    <p:sldId id="275" r:id="rId8"/>
    <p:sldId id="303" r:id="rId9"/>
    <p:sldId id="306" r:id="rId10"/>
    <p:sldId id="269" r:id="rId11"/>
  </p:sldIdLst>
  <p:sldSz cx="12192000" cy="6858000"/>
  <p:notesSz cx="7053263" cy="93091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70" autoAdjust="0"/>
    <p:restoredTop sz="93222" autoAdjust="0"/>
  </p:normalViewPr>
  <p:slideViewPr>
    <p:cSldViewPr snapToGrid="0">
      <p:cViewPr varScale="1">
        <p:scale>
          <a:sx n="106" d="100"/>
          <a:sy n="106" d="100"/>
        </p:scale>
        <p:origin x="5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61C994-4801-49D1-9675-FDC443912AFD}" type="doc">
      <dgm:prSet loTypeId="urn:microsoft.com/office/officeart/2005/8/layout/cycle4" loCatId="matrix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3C9773D-45FD-463D-8991-14C364088519}">
      <dgm:prSet phldrT="[Text]"/>
      <dgm:spPr/>
      <dgm:t>
        <a:bodyPr/>
        <a:lstStyle/>
        <a:p>
          <a:r>
            <a:rPr lang="hr-HR" b="1" dirty="0">
              <a:solidFill>
                <a:schemeClr val="bg1"/>
              </a:solidFill>
            </a:rPr>
            <a:t>Starting point: </a:t>
          </a:r>
          <a:r>
            <a:rPr lang="hr-HR" dirty="0">
              <a:solidFill>
                <a:schemeClr val="bg1"/>
              </a:solidFill>
            </a:rPr>
            <a:t>definition in the 2007 London Communique</a:t>
          </a:r>
          <a:endParaRPr lang="en-US" dirty="0">
            <a:solidFill>
              <a:schemeClr val="bg1"/>
            </a:solidFill>
          </a:endParaRPr>
        </a:p>
      </dgm:t>
    </dgm:pt>
    <dgm:pt modelId="{09D3995A-46B2-4BB2-BE24-67D79AA6D359}" type="parTrans" cxnId="{39329F47-A08D-4F94-AE06-3D6CC6B19548}">
      <dgm:prSet/>
      <dgm:spPr/>
      <dgm:t>
        <a:bodyPr/>
        <a:lstStyle/>
        <a:p>
          <a:endParaRPr lang="en-US"/>
        </a:p>
      </dgm:t>
    </dgm:pt>
    <dgm:pt modelId="{0FFCEF6C-B7DC-426F-86DD-ACA5A7B58189}" type="sibTrans" cxnId="{39329F47-A08D-4F94-AE06-3D6CC6B19548}">
      <dgm:prSet/>
      <dgm:spPr/>
      <dgm:t>
        <a:bodyPr/>
        <a:lstStyle/>
        <a:p>
          <a:endParaRPr lang="en-US"/>
        </a:p>
      </dgm:t>
    </dgm:pt>
    <dgm:pt modelId="{1B3C812C-37F8-4A62-B5FE-5577E928CF7A}">
      <dgm:prSet phldrT="[Text]" custT="1"/>
      <dgm:spPr>
        <a:solidFill>
          <a:schemeClr val="bg1">
            <a:alpha val="90000"/>
          </a:schemeClr>
        </a:solidFill>
        <a:ln>
          <a:solidFill>
            <a:schemeClr val="accent6"/>
          </a:solidFill>
        </a:ln>
      </dgm:spPr>
      <dgm:t>
        <a:bodyPr/>
        <a:lstStyle/>
        <a:p>
          <a:pPr algn="l">
            <a:lnSpc>
              <a:spcPct val="100000"/>
            </a:lnSpc>
            <a:spcAft>
              <a:spcPts val="600"/>
            </a:spcAft>
          </a:pPr>
          <a:r>
            <a:rPr lang="hr-HR" sz="1800" b="1" dirty="0"/>
            <a:t>Definition</a:t>
          </a:r>
          <a:r>
            <a:rPr lang="hr-HR" sz="1800" dirty="0"/>
            <a:t>: </a:t>
          </a:r>
          <a:r>
            <a:rPr lang="en-GB" sz="1800" dirty="0"/>
            <a:t>composition of the</a:t>
          </a:r>
          <a:r>
            <a:rPr lang="hr-HR" sz="1800" dirty="0"/>
            <a:t> </a:t>
          </a:r>
          <a:r>
            <a:rPr lang="en-GB" sz="1800" dirty="0"/>
            <a:t>student body entering, participating in and completing higher education at all levels should correspond to the heterogeneous social profile of society at large</a:t>
          </a:r>
          <a:endParaRPr lang="en-US" sz="1800" dirty="0"/>
        </a:p>
      </dgm:t>
    </dgm:pt>
    <dgm:pt modelId="{3CC097A6-062D-49C8-ADC3-C5BC53A1E1EF}" type="parTrans" cxnId="{463A1E26-15CC-45B9-AFC3-B079A56C39B5}">
      <dgm:prSet/>
      <dgm:spPr/>
      <dgm:t>
        <a:bodyPr/>
        <a:lstStyle/>
        <a:p>
          <a:endParaRPr lang="en-US"/>
        </a:p>
      </dgm:t>
    </dgm:pt>
    <dgm:pt modelId="{280016C7-89CE-4DAE-B426-2905684C0FD9}" type="sibTrans" cxnId="{463A1E26-15CC-45B9-AFC3-B079A56C39B5}">
      <dgm:prSet/>
      <dgm:spPr/>
      <dgm:t>
        <a:bodyPr/>
        <a:lstStyle/>
        <a:p>
          <a:endParaRPr lang="en-US"/>
        </a:p>
      </dgm:t>
    </dgm:pt>
    <dgm:pt modelId="{45001C7B-1E03-4A50-97E7-2E240C617E30}">
      <dgm:prSet phldrT="[Text]" custT="1"/>
      <dgm:spPr/>
      <dgm:t>
        <a:bodyPr/>
        <a:lstStyle/>
        <a:p>
          <a:r>
            <a:rPr lang="hr-HR" sz="2000" b="1" dirty="0">
              <a:solidFill>
                <a:srgbClr val="FF0000"/>
              </a:solidFill>
            </a:rPr>
            <a:t>New: </a:t>
          </a:r>
          <a:r>
            <a:rPr lang="hr-HR" sz="2000" dirty="0"/>
            <a:t>fosters </a:t>
          </a:r>
          <a:r>
            <a:rPr lang="hr-HR" sz="2000" b="1" dirty="0"/>
            <a:t>equity</a:t>
          </a:r>
          <a:endParaRPr lang="en-US" sz="2000" b="1" dirty="0"/>
        </a:p>
      </dgm:t>
    </dgm:pt>
    <dgm:pt modelId="{3F04AAE2-FADC-4BC6-9654-0CD0E1F0FD93}" type="parTrans" cxnId="{419F32F1-9FF7-4AA9-B786-40B41620AD85}">
      <dgm:prSet/>
      <dgm:spPr/>
      <dgm:t>
        <a:bodyPr/>
        <a:lstStyle/>
        <a:p>
          <a:endParaRPr lang="en-US"/>
        </a:p>
      </dgm:t>
    </dgm:pt>
    <dgm:pt modelId="{14CCC01D-CFB6-43B7-A8D6-5E770EDAC53E}" type="sibTrans" cxnId="{419F32F1-9FF7-4AA9-B786-40B41620AD85}">
      <dgm:prSet/>
      <dgm:spPr/>
      <dgm:t>
        <a:bodyPr/>
        <a:lstStyle/>
        <a:p>
          <a:endParaRPr lang="en-US"/>
        </a:p>
      </dgm:t>
    </dgm:pt>
    <dgm:pt modelId="{59DAB17D-094C-4AAD-B9C4-F6AA94305A0C}">
      <dgm:prSet phldrT="[Text]" custT="1"/>
      <dgm:spPr>
        <a:solidFill>
          <a:schemeClr val="bg2">
            <a:lumMod val="20000"/>
            <a:lumOff val="80000"/>
            <a:alpha val="9000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hr-HR" sz="1800" b="1" dirty="0">
              <a:solidFill>
                <a:srgbClr val="FF0000"/>
              </a:solidFill>
            </a:rPr>
            <a:t>New</a:t>
          </a:r>
          <a:r>
            <a:rPr lang="hr-HR" sz="1800" dirty="0">
              <a:solidFill>
                <a:srgbClr val="FF0000"/>
              </a:solidFill>
            </a:rPr>
            <a:t> </a:t>
          </a:r>
          <a:r>
            <a:rPr lang="hr-HR" sz="1800" b="1" dirty="0">
              <a:solidFill>
                <a:srgbClr val="FF0000"/>
              </a:solidFill>
            </a:rPr>
            <a:t>enlarged definition: </a:t>
          </a:r>
          <a:r>
            <a:rPr lang="en-GB" sz="1800" dirty="0"/>
            <a:t>the social dimension encompasses the </a:t>
          </a:r>
          <a:r>
            <a:rPr lang="en-GB" sz="1800" b="1" dirty="0"/>
            <a:t>creation of an inclusive environment </a:t>
          </a:r>
          <a:r>
            <a:rPr lang="en-GB" sz="1800" dirty="0"/>
            <a:t>in higher education that fosters equity and diversity and is responsive to the needs of local communities</a:t>
          </a:r>
          <a:endParaRPr lang="en-US" sz="1800" dirty="0"/>
        </a:p>
      </dgm:t>
    </dgm:pt>
    <dgm:pt modelId="{62BF2681-3E8C-4111-B1D8-47BAACCEAA33}" type="parTrans" cxnId="{CF1FE932-B703-4952-A8E7-87CB83859136}">
      <dgm:prSet/>
      <dgm:spPr/>
      <dgm:t>
        <a:bodyPr/>
        <a:lstStyle/>
        <a:p>
          <a:endParaRPr lang="en-US"/>
        </a:p>
      </dgm:t>
    </dgm:pt>
    <dgm:pt modelId="{502C24A4-2084-4F21-8A32-A39BDB2C92B0}" type="sibTrans" cxnId="{CF1FE932-B703-4952-A8E7-87CB83859136}">
      <dgm:prSet/>
      <dgm:spPr/>
      <dgm:t>
        <a:bodyPr/>
        <a:lstStyle/>
        <a:p>
          <a:endParaRPr lang="en-US"/>
        </a:p>
      </dgm:t>
    </dgm:pt>
    <dgm:pt modelId="{358846E9-BD94-4467-8F96-72F066DB1140}">
      <dgm:prSet phldrT="[Text]" custT="1"/>
      <dgm:spPr/>
      <dgm:t>
        <a:bodyPr/>
        <a:lstStyle/>
        <a:p>
          <a:r>
            <a:rPr lang="hr-HR" sz="2000" b="1" dirty="0">
              <a:solidFill>
                <a:srgbClr val="FF0000"/>
              </a:solidFill>
            </a:rPr>
            <a:t>New: </a:t>
          </a:r>
          <a:r>
            <a:rPr lang="hr-HR" sz="2000" dirty="0"/>
            <a:t>fosters </a:t>
          </a:r>
          <a:r>
            <a:rPr lang="hr-HR" sz="2000" b="1" dirty="0"/>
            <a:t>diversity</a:t>
          </a:r>
          <a:endParaRPr lang="en-US" sz="2000" dirty="0"/>
        </a:p>
      </dgm:t>
    </dgm:pt>
    <dgm:pt modelId="{57A9EE25-28A7-4468-8744-EB6172357855}" type="parTrans" cxnId="{4C21AFD7-A696-44D3-B24E-23E9E073DA5F}">
      <dgm:prSet/>
      <dgm:spPr/>
      <dgm:t>
        <a:bodyPr/>
        <a:lstStyle/>
        <a:p>
          <a:endParaRPr lang="en-US"/>
        </a:p>
      </dgm:t>
    </dgm:pt>
    <dgm:pt modelId="{6DB62F69-8365-4F44-8DD4-B489FE94C33B}" type="sibTrans" cxnId="{4C21AFD7-A696-44D3-B24E-23E9E073DA5F}">
      <dgm:prSet/>
      <dgm:spPr/>
      <dgm:t>
        <a:bodyPr/>
        <a:lstStyle/>
        <a:p>
          <a:endParaRPr lang="en-US"/>
        </a:p>
      </dgm:t>
    </dgm:pt>
    <dgm:pt modelId="{6B3547BB-3111-40FB-8D42-C13EA3C948B5}">
      <dgm:prSet phldrT="[Text]" custT="1"/>
      <dgm:spPr>
        <a:solidFill>
          <a:schemeClr val="bg2">
            <a:lumMod val="20000"/>
            <a:lumOff val="80000"/>
            <a:alpha val="9000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hr-HR" sz="1800" b="1" dirty="0">
              <a:solidFill>
                <a:srgbClr val="FF0000"/>
              </a:solidFill>
            </a:rPr>
            <a:t>New: </a:t>
          </a:r>
          <a:r>
            <a:rPr lang="en-GB" sz="1800" b="1" dirty="0"/>
            <a:t>int</a:t>
          </a:r>
          <a:r>
            <a:rPr lang="hr-HR" sz="1800" b="1" dirty="0"/>
            <a:t>e</a:t>
          </a:r>
          <a:r>
            <a:rPr lang="en-GB" sz="1800" b="1" dirty="0"/>
            <a:t>grate the principles into the core higher education mission:</a:t>
          </a:r>
          <a:r>
            <a:rPr lang="en-GB" sz="1800" dirty="0"/>
            <a:t> institutional governance and management, policies for empowering students</a:t>
          </a:r>
          <a:r>
            <a:rPr lang="hr-HR" sz="1800" dirty="0"/>
            <a:t> and</a:t>
          </a:r>
          <a:r>
            <a:rPr lang="en-GB" sz="1800" dirty="0"/>
            <a:t> staff</a:t>
          </a:r>
          <a:endParaRPr lang="en-US" sz="1800" dirty="0"/>
        </a:p>
      </dgm:t>
    </dgm:pt>
    <dgm:pt modelId="{CB55CD51-7EBA-4CF8-8A2C-87112B9783EE}" type="parTrans" cxnId="{6126F868-E6ED-4111-881D-7EA1E71D6B81}">
      <dgm:prSet/>
      <dgm:spPr/>
      <dgm:t>
        <a:bodyPr/>
        <a:lstStyle/>
        <a:p>
          <a:endParaRPr lang="en-US"/>
        </a:p>
      </dgm:t>
    </dgm:pt>
    <dgm:pt modelId="{C42A5FA3-DBA4-4553-8E76-57C9B4B28959}" type="sibTrans" cxnId="{6126F868-E6ED-4111-881D-7EA1E71D6B81}">
      <dgm:prSet/>
      <dgm:spPr/>
      <dgm:t>
        <a:bodyPr/>
        <a:lstStyle/>
        <a:p>
          <a:endParaRPr lang="en-US"/>
        </a:p>
      </dgm:t>
    </dgm:pt>
    <dgm:pt modelId="{F89F3FD1-8103-447E-857A-E508B7EA0B36}">
      <dgm:prSet phldrT="[Text]" custT="1"/>
      <dgm:spPr/>
      <dgm:t>
        <a:bodyPr/>
        <a:lstStyle/>
        <a:p>
          <a:r>
            <a:rPr lang="hr-HR" sz="1600" b="1" dirty="0">
              <a:solidFill>
                <a:srgbClr val="FF0000"/>
              </a:solidFill>
            </a:rPr>
            <a:t>New: </a:t>
          </a:r>
          <a:r>
            <a:rPr lang="hr-HR" sz="1600" b="0" dirty="0">
              <a:solidFill>
                <a:schemeClr val="bg1"/>
              </a:solidFill>
            </a:rPr>
            <a:t>responsive to the </a:t>
          </a:r>
          <a:r>
            <a:rPr lang="hr-HR" sz="1600" b="1" dirty="0">
              <a:solidFill>
                <a:schemeClr val="bg1"/>
              </a:solidFill>
            </a:rPr>
            <a:t>needs of local communities</a:t>
          </a:r>
          <a:endParaRPr lang="en-US" sz="1600" dirty="0">
            <a:solidFill>
              <a:schemeClr val="bg1"/>
            </a:solidFill>
          </a:endParaRPr>
        </a:p>
      </dgm:t>
    </dgm:pt>
    <dgm:pt modelId="{D70E1361-67E0-484C-BCF2-5C61E80F6BD2}" type="parTrans" cxnId="{69031E82-F5C7-42AA-B664-C6A822F4BA0F}">
      <dgm:prSet/>
      <dgm:spPr/>
      <dgm:t>
        <a:bodyPr/>
        <a:lstStyle/>
        <a:p>
          <a:endParaRPr lang="en-US"/>
        </a:p>
      </dgm:t>
    </dgm:pt>
    <dgm:pt modelId="{D1D67855-9EB8-40CF-8D83-321E1984FD7B}" type="sibTrans" cxnId="{69031E82-F5C7-42AA-B664-C6A822F4BA0F}">
      <dgm:prSet/>
      <dgm:spPr/>
      <dgm:t>
        <a:bodyPr/>
        <a:lstStyle/>
        <a:p>
          <a:endParaRPr lang="en-US"/>
        </a:p>
      </dgm:t>
    </dgm:pt>
    <dgm:pt modelId="{B84ED37D-EB60-4673-B8E6-C492748CBF78}">
      <dgm:prSet phldrT="[Text]" custT="1"/>
      <dgm:spPr>
        <a:solidFill>
          <a:schemeClr val="bg2">
            <a:lumMod val="20000"/>
            <a:lumOff val="80000"/>
            <a:alpha val="9000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hr-HR" sz="1800" b="1" dirty="0">
              <a:solidFill>
                <a:srgbClr val="FF0000"/>
              </a:solidFill>
            </a:rPr>
            <a:t>New: </a:t>
          </a:r>
          <a:r>
            <a:rPr lang="en-GB" sz="1800" b="1" dirty="0"/>
            <a:t>int</a:t>
          </a:r>
          <a:r>
            <a:rPr lang="hr-HR" sz="1800" b="1" dirty="0"/>
            <a:t>e</a:t>
          </a:r>
          <a:r>
            <a:rPr lang="en-GB" sz="1800" b="1" dirty="0"/>
            <a:t>grate the principles into the core higher education mission</a:t>
          </a:r>
          <a:r>
            <a:rPr lang="hr-HR" sz="1800" b="1" dirty="0"/>
            <a:t>: </a:t>
          </a:r>
          <a:r>
            <a:rPr lang="en-GB" sz="1800" dirty="0"/>
            <a:t>learning and teaching, research, innovation, knowledge exchange and outreach</a:t>
          </a:r>
          <a:endParaRPr lang="en-US" sz="1800" dirty="0"/>
        </a:p>
      </dgm:t>
    </dgm:pt>
    <dgm:pt modelId="{2B0175B5-D4D3-4632-8728-E635E48095DC}" type="parTrans" cxnId="{142366CF-1023-480E-B197-2241113801D8}">
      <dgm:prSet/>
      <dgm:spPr/>
      <dgm:t>
        <a:bodyPr/>
        <a:lstStyle/>
        <a:p>
          <a:endParaRPr lang="en-US"/>
        </a:p>
      </dgm:t>
    </dgm:pt>
    <dgm:pt modelId="{7230B938-3FA1-4121-88C2-4E2140D8F6C5}" type="sibTrans" cxnId="{142366CF-1023-480E-B197-2241113801D8}">
      <dgm:prSet/>
      <dgm:spPr/>
      <dgm:t>
        <a:bodyPr/>
        <a:lstStyle/>
        <a:p>
          <a:endParaRPr lang="en-US"/>
        </a:p>
      </dgm:t>
    </dgm:pt>
    <dgm:pt modelId="{67EF8BDC-8A16-41E7-ABB9-DF3D1E058BC0}">
      <dgm:prSet phldrT="[Text]" custScaleX="221546" custScaleY="145179" custLinFactNeighborX="45719" custLinFactNeighborY="14352"/>
      <dgm:spPr/>
      <dgm:t>
        <a:bodyPr/>
        <a:lstStyle/>
        <a:p>
          <a:endParaRPr lang="en-US"/>
        </a:p>
      </dgm:t>
    </dgm:pt>
    <dgm:pt modelId="{176B8C3C-25F2-43DE-A883-00DE34182CF0}" type="parTrans" cxnId="{1C3EEAC4-B939-4E4B-992B-AB13616712D6}">
      <dgm:prSet/>
      <dgm:spPr/>
      <dgm:t>
        <a:bodyPr/>
        <a:lstStyle/>
        <a:p>
          <a:endParaRPr lang="en-US"/>
        </a:p>
      </dgm:t>
    </dgm:pt>
    <dgm:pt modelId="{0F0AF21D-274C-4F06-B7D7-C7E4B9677EDE}" type="sibTrans" cxnId="{1C3EEAC4-B939-4E4B-992B-AB13616712D6}">
      <dgm:prSet/>
      <dgm:spPr/>
      <dgm:t>
        <a:bodyPr/>
        <a:lstStyle/>
        <a:p>
          <a:endParaRPr lang="en-US"/>
        </a:p>
      </dgm:t>
    </dgm:pt>
    <dgm:pt modelId="{08D6EC32-D1B2-483E-88F7-C4FCB2C65DBF}">
      <dgm:prSet phldrT="[Text]" custScaleX="221546" custScaleY="145179" custLinFactNeighborX="45719" custLinFactNeighborY="14352"/>
      <dgm:spPr/>
      <dgm:t>
        <a:bodyPr/>
        <a:lstStyle/>
        <a:p>
          <a:endParaRPr lang="en-US"/>
        </a:p>
      </dgm:t>
    </dgm:pt>
    <dgm:pt modelId="{B3FF80A3-805B-40B3-BB9B-FFE231047A47}" type="parTrans" cxnId="{5F834B75-C4FE-444B-A420-D8AABE3A8E5F}">
      <dgm:prSet/>
      <dgm:spPr/>
      <dgm:t>
        <a:bodyPr/>
        <a:lstStyle/>
        <a:p>
          <a:endParaRPr lang="en-US"/>
        </a:p>
      </dgm:t>
    </dgm:pt>
    <dgm:pt modelId="{9E44A617-2122-4870-8D2E-9FB658AF3DFC}" type="sibTrans" cxnId="{5F834B75-C4FE-444B-A420-D8AABE3A8E5F}">
      <dgm:prSet/>
      <dgm:spPr/>
      <dgm:t>
        <a:bodyPr/>
        <a:lstStyle/>
        <a:p>
          <a:endParaRPr lang="en-US"/>
        </a:p>
      </dgm:t>
    </dgm:pt>
    <dgm:pt modelId="{5FA15FF2-D0A9-4AD5-9D93-D32378395A1D}" type="pres">
      <dgm:prSet presAssocID="{1D61C994-4801-49D1-9675-FDC443912AFD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F9539BD3-2D65-4C46-B142-85D5915BAA56}" type="pres">
      <dgm:prSet presAssocID="{1D61C994-4801-49D1-9675-FDC443912AFD}" presName="children" presStyleCnt="0"/>
      <dgm:spPr/>
    </dgm:pt>
    <dgm:pt modelId="{E091DB05-7CE7-456A-8785-83FE0BB23F2E}" type="pres">
      <dgm:prSet presAssocID="{1D61C994-4801-49D1-9675-FDC443912AFD}" presName="child1group" presStyleCnt="0"/>
      <dgm:spPr/>
    </dgm:pt>
    <dgm:pt modelId="{328E44C3-0A57-4300-BA39-9B38573A9BB1}" type="pres">
      <dgm:prSet presAssocID="{1D61C994-4801-49D1-9675-FDC443912AFD}" presName="child1" presStyleLbl="bgAcc1" presStyleIdx="0" presStyleCnt="4" custScaleX="225727" custScaleY="141891" custLinFactNeighborX="-74060" custLinFactNeighborY="16237"/>
      <dgm:spPr/>
    </dgm:pt>
    <dgm:pt modelId="{BE97047D-EF94-4AD8-BCD4-63CD18D44C01}" type="pres">
      <dgm:prSet presAssocID="{1D61C994-4801-49D1-9675-FDC443912AFD}" presName="child1Text" presStyleLbl="bgAcc1" presStyleIdx="0" presStyleCnt="4">
        <dgm:presLayoutVars>
          <dgm:bulletEnabled val="1"/>
        </dgm:presLayoutVars>
      </dgm:prSet>
      <dgm:spPr/>
    </dgm:pt>
    <dgm:pt modelId="{05502088-F063-4986-A586-9C6CD0CDDD5E}" type="pres">
      <dgm:prSet presAssocID="{1D61C994-4801-49D1-9675-FDC443912AFD}" presName="child2group" presStyleCnt="0"/>
      <dgm:spPr/>
    </dgm:pt>
    <dgm:pt modelId="{B15EEF72-DF1B-476C-BF9E-7A3F2B3B3704}" type="pres">
      <dgm:prSet presAssocID="{1D61C994-4801-49D1-9675-FDC443912AFD}" presName="child2" presStyleLbl="bgAcc1" presStyleIdx="1" presStyleCnt="4" custScaleX="221546" custScaleY="145179" custLinFactNeighborX="45719" custLinFactNeighborY="14352"/>
      <dgm:spPr/>
    </dgm:pt>
    <dgm:pt modelId="{03496C6F-F251-4268-8991-DE3997AF9AF2}" type="pres">
      <dgm:prSet presAssocID="{1D61C994-4801-49D1-9675-FDC443912AFD}" presName="child2Text" presStyleLbl="bgAcc1" presStyleIdx="1" presStyleCnt="4">
        <dgm:presLayoutVars>
          <dgm:bulletEnabled val="1"/>
        </dgm:presLayoutVars>
      </dgm:prSet>
      <dgm:spPr/>
    </dgm:pt>
    <dgm:pt modelId="{FE0E3196-F03F-4DD2-B9FC-867DB412CAF1}" type="pres">
      <dgm:prSet presAssocID="{1D61C994-4801-49D1-9675-FDC443912AFD}" presName="child3group" presStyleCnt="0"/>
      <dgm:spPr/>
    </dgm:pt>
    <dgm:pt modelId="{186D98FC-F547-475E-BEC8-C6B3C64AC218}" type="pres">
      <dgm:prSet presAssocID="{1D61C994-4801-49D1-9675-FDC443912AFD}" presName="child3" presStyleLbl="bgAcc1" presStyleIdx="2" presStyleCnt="4" custScaleX="204543" custScaleY="152149" custLinFactNeighborX="44907" custLinFactNeighborY="-19136"/>
      <dgm:spPr/>
    </dgm:pt>
    <dgm:pt modelId="{0C8D0D71-B1B8-405C-A3A9-E3DB6AA585C4}" type="pres">
      <dgm:prSet presAssocID="{1D61C994-4801-49D1-9675-FDC443912AFD}" presName="child3Text" presStyleLbl="bgAcc1" presStyleIdx="2" presStyleCnt="4">
        <dgm:presLayoutVars>
          <dgm:bulletEnabled val="1"/>
        </dgm:presLayoutVars>
      </dgm:prSet>
      <dgm:spPr/>
    </dgm:pt>
    <dgm:pt modelId="{1C541416-82A7-4C4F-AF7F-768D0961D613}" type="pres">
      <dgm:prSet presAssocID="{1D61C994-4801-49D1-9675-FDC443912AFD}" presName="child4group" presStyleCnt="0"/>
      <dgm:spPr/>
    </dgm:pt>
    <dgm:pt modelId="{71F6C6A3-DAD9-4721-96A3-E383448314B5}" type="pres">
      <dgm:prSet presAssocID="{1D61C994-4801-49D1-9675-FDC443912AFD}" presName="child4" presStyleLbl="bgAcc1" presStyleIdx="3" presStyleCnt="4" custScaleX="186636" custScaleY="143603" custLinFactNeighborX="-55893" custLinFactNeighborY="-19647"/>
      <dgm:spPr/>
    </dgm:pt>
    <dgm:pt modelId="{B6CE60A7-88FD-4D68-BCE2-221700A45400}" type="pres">
      <dgm:prSet presAssocID="{1D61C994-4801-49D1-9675-FDC443912AFD}" presName="child4Text" presStyleLbl="bgAcc1" presStyleIdx="3" presStyleCnt="4">
        <dgm:presLayoutVars>
          <dgm:bulletEnabled val="1"/>
        </dgm:presLayoutVars>
      </dgm:prSet>
      <dgm:spPr/>
    </dgm:pt>
    <dgm:pt modelId="{87CF2978-014C-4476-AE53-9B8F21D13FD7}" type="pres">
      <dgm:prSet presAssocID="{1D61C994-4801-49D1-9675-FDC443912AFD}" presName="childPlaceholder" presStyleCnt="0"/>
      <dgm:spPr/>
    </dgm:pt>
    <dgm:pt modelId="{7224D5DF-37EE-493D-B073-F58A5A2719CD}" type="pres">
      <dgm:prSet presAssocID="{1D61C994-4801-49D1-9675-FDC443912AFD}" presName="circle" presStyleCnt="0"/>
      <dgm:spPr/>
    </dgm:pt>
    <dgm:pt modelId="{5A006282-1A1F-4F38-939C-8CB3E74A48EA}" type="pres">
      <dgm:prSet presAssocID="{1D61C994-4801-49D1-9675-FDC443912AFD}" presName="quadrant1" presStyleLbl="node1" presStyleIdx="0" presStyleCnt="4" custScaleX="104698" custScaleY="100532">
        <dgm:presLayoutVars>
          <dgm:chMax val="1"/>
          <dgm:bulletEnabled val="1"/>
        </dgm:presLayoutVars>
      </dgm:prSet>
      <dgm:spPr/>
    </dgm:pt>
    <dgm:pt modelId="{C86ACC12-4F6E-4C32-A9B5-199BFAF091F4}" type="pres">
      <dgm:prSet presAssocID="{1D61C994-4801-49D1-9675-FDC443912AFD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BCDEDDF1-8B79-4625-A1EE-37A33EB6212C}" type="pres">
      <dgm:prSet presAssocID="{1D61C994-4801-49D1-9675-FDC443912AFD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0F312305-A4BA-4988-8334-5BC9298AC437}" type="pres">
      <dgm:prSet presAssocID="{1D61C994-4801-49D1-9675-FDC443912AFD}" presName="quadrant4" presStyleLbl="node1" presStyleIdx="3" presStyleCnt="4" custScaleX="104273" custScaleY="97747" custLinFactNeighborX="173" custLinFactNeighborY="-402">
        <dgm:presLayoutVars>
          <dgm:chMax val="1"/>
          <dgm:bulletEnabled val="1"/>
        </dgm:presLayoutVars>
      </dgm:prSet>
      <dgm:spPr/>
    </dgm:pt>
    <dgm:pt modelId="{B019DFC4-66D4-4B77-8B79-3B6C7BC7E366}" type="pres">
      <dgm:prSet presAssocID="{1D61C994-4801-49D1-9675-FDC443912AFD}" presName="quadrantPlaceholder" presStyleCnt="0"/>
      <dgm:spPr/>
    </dgm:pt>
    <dgm:pt modelId="{D2E6C831-04C9-4057-821F-96345BE6397C}" type="pres">
      <dgm:prSet presAssocID="{1D61C994-4801-49D1-9675-FDC443912AFD}" presName="center1" presStyleLbl="fgShp" presStyleIdx="0" presStyleCnt="2"/>
      <dgm:spPr/>
    </dgm:pt>
    <dgm:pt modelId="{7CFFAF27-8C43-423E-9116-05891C63ACF9}" type="pres">
      <dgm:prSet presAssocID="{1D61C994-4801-49D1-9675-FDC443912AFD}" presName="center2" presStyleLbl="fgShp" presStyleIdx="1" presStyleCnt="2"/>
      <dgm:spPr/>
    </dgm:pt>
  </dgm:ptLst>
  <dgm:cxnLst>
    <dgm:cxn modelId="{6021B809-74E4-4760-8B17-B592DB85BF9E}" type="presOf" srcId="{B84ED37D-EB60-4673-B8E6-C492748CBF78}" destId="{B6CE60A7-88FD-4D68-BCE2-221700A45400}" srcOrd="1" destOrd="0" presId="urn:microsoft.com/office/officeart/2005/8/layout/cycle4"/>
    <dgm:cxn modelId="{DC62E20D-4BB4-4524-9E12-F3F9196F5612}" type="presOf" srcId="{358846E9-BD94-4467-8F96-72F066DB1140}" destId="{BCDEDDF1-8B79-4625-A1EE-37A33EB6212C}" srcOrd="0" destOrd="0" presId="urn:microsoft.com/office/officeart/2005/8/layout/cycle4"/>
    <dgm:cxn modelId="{ADEFB017-B9F9-4829-9D82-D5550BF0EB3D}" type="presOf" srcId="{6B3547BB-3111-40FB-8D42-C13EA3C948B5}" destId="{0C8D0D71-B1B8-405C-A3A9-E3DB6AA585C4}" srcOrd="1" destOrd="0" presId="urn:microsoft.com/office/officeart/2005/8/layout/cycle4"/>
    <dgm:cxn modelId="{253E0A1E-5BDA-4652-8D1E-EF431FD62528}" type="presOf" srcId="{1D61C994-4801-49D1-9675-FDC443912AFD}" destId="{5FA15FF2-D0A9-4AD5-9D93-D32378395A1D}" srcOrd="0" destOrd="0" presId="urn:microsoft.com/office/officeart/2005/8/layout/cycle4"/>
    <dgm:cxn modelId="{9CD4B923-B8FE-444D-A230-8555BB949D9A}" type="presOf" srcId="{63C9773D-45FD-463D-8991-14C364088519}" destId="{5A006282-1A1F-4F38-939C-8CB3E74A48EA}" srcOrd="0" destOrd="0" presId="urn:microsoft.com/office/officeart/2005/8/layout/cycle4"/>
    <dgm:cxn modelId="{463A1E26-15CC-45B9-AFC3-B079A56C39B5}" srcId="{63C9773D-45FD-463D-8991-14C364088519}" destId="{1B3C812C-37F8-4A62-B5FE-5577E928CF7A}" srcOrd="0" destOrd="0" parTransId="{3CC097A6-062D-49C8-ADC3-C5BC53A1E1EF}" sibTransId="{280016C7-89CE-4DAE-B426-2905684C0FD9}"/>
    <dgm:cxn modelId="{E28C0629-0630-4015-8F71-ED7F7CDE2BCB}" type="presOf" srcId="{1B3C812C-37F8-4A62-B5FE-5577E928CF7A}" destId="{328E44C3-0A57-4300-BA39-9B38573A9BB1}" srcOrd="0" destOrd="0" presId="urn:microsoft.com/office/officeart/2005/8/layout/cycle4"/>
    <dgm:cxn modelId="{CE8FAA29-C27F-4478-B926-D3F6A4602C25}" type="presOf" srcId="{59DAB17D-094C-4AAD-B9C4-F6AA94305A0C}" destId="{B15EEF72-DF1B-476C-BF9E-7A3F2B3B3704}" srcOrd="0" destOrd="0" presId="urn:microsoft.com/office/officeart/2005/8/layout/cycle4"/>
    <dgm:cxn modelId="{CF1FE932-B703-4952-A8E7-87CB83859136}" srcId="{45001C7B-1E03-4A50-97E7-2E240C617E30}" destId="{59DAB17D-094C-4AAD-B9C4-F6AA94305A0C}" srcOrd="0" destOrd="0" parTransId="{62BF2681-3E8C-4111-B1D8-47BAACCEAA33}" sibTransId="{502C24A4-2084-4F21-8A32-A39BDB2C92B0}"/>
    <dgm:cxn modelId="{39329F47-A08D-4F94-AE06-3D6CC6B19548}" srcId="{1D61C994-4801-49D1-9675-FDC443912AFD}" destId="{63C9773D-45FD-463D-8991-14C364088519}" srcOrd="0" destOrd="0" parTransId="{09D3995A-46B2-4BB2-BE24-67D79AA6D359}" sibTransId="{0FFCEF6C-B7DC-426F-86DD-ACA5A7B58189}"/>
    <dgm:cxn modelId="{6126F868-E6ED-4111-881D-7EA1E71D6B81}" srcId="{358846E9-BD94-4467-8F96-72F066DB1140}" destId="{6B3547BB-3111-40FB-8D42-C13EA3C948B5}" srcOrd="0" destOrd="0" parTransId="{CB55CD51-7EBA-4CF8-8A2C-87112B9783EE}" sibTransId="{C42A5FA3-DBA4-4553-8E76-57C9B4B28959}"/>
    <dgm:cxn modelId="{107C2F6C-A284-4FBB-914F-55731BE08A78}" type="presOf" srcId="{45001C7B-1E03-4A50-97E7-2E240C617E30}" destId="{C86ACC12-4F6E-4C32-A9B5-199BFAF091F4}" srcOrd="0" destOrd="0" presId="urn:microsoft.com/office/officeart/2005/8/layout/cycle4"/>
    <dgm:cxn modelId="{5F834B75-C4FE-444B-A420-D8AABE3A8E5F}" srcId="{1D61C994-4801-49D1-9675-FDC443912AFD}" destId="{08D6EC32-D1B2-483E-88F7-C4FCB2C65DBF}" srcOrd="5" destOrd="0" parTransId="{B3FF80A3-805B-40B3-BB9B-FFE231047A47}" sibTransId="{9E44A617-2122-4870-8D2E-9FB658AF3DFC}"/>
    <dgm:cxn modelId="{3A98445A-D582-4EE8-8EA3-CF51B8EB8FA6}" type="presOf" srcId="{F89F3FD1-8103-447E-857A-E508B7EA0B36}" destId="{0F312305-A4BA-4988-8334-5BC9298AC437}" srcOrd="0" destOrd="0" presId="urn:microsoft.com/office/officeart/2005/8/layout/cycle4"/>
    <dgm:cxn modelId="{D9CE5080-E2B5-407C-8732-B6668B059441}" type="presOf" srcId="{1B3C812C-37F8-4A62-B5FE-5577E928CF7A}" destId="{BE97047D-EF94-4AD8-BCD4-63CD18D44C01}" srcOrd="1" destOrd="0" presId="urn:microsoft.com/office/officeart/2005/8/layout/cycle4"/>
    <dgm:cxn modelId="{69031E82-F5C7-42AA-B664-C6A822F4BA0F}" srcId="{1D61C994-4801-49D1-9675-FDC443912AFD}" destId="{F89F3FD1-8103-447E-857A-E508B7EA0B36}" srcOrd="3" destOrd="0" parTransId="{D70E1361-67E0-484C-BCF2-5C61E80F6BD2}" sibTransId="{D1D67855-9EB8-40CF-8D83-321E1984FD7B}"/>
    <dgm:cxn modelId="{74309E8A-80FF-4436-9745-8C0BB68F896D}" type="presOf" srcId="{B84ED37D-EB60-4673-B8E6-C492748CBF78}" destId="{71F6C6A3-DAD9-4721-96A3-E383448314B5}" srcOrd="0" destOrd="0" presId="urn:microsoft.com/office/officeart/2005/8/layout/cycle4"/>
    <dgm:cxn modelId="{10BB458D-2EB4-45E0-A64F-733058F43BE4}" type="presOf" srcId="{6B3547BB-3111-40FB-8D42-C13EA3C948B5}" destId="{186D98FC-F547-475E-BEC8-C6B3C64AC218}" srcOrd="0" destOrd="0" presId="urn:microsoft.com/office/officeart/2005/8/layout/cycle4"/>
    <dgm:cxn modelId="{109E9CB7-FD2F-457B-B688-1DCA591F595E}" type="presOf" srcId="{59DAB17D-094C-4AAD-B9C4-F6AA94305A0C}" destId="{03496C6F-F251-4268-8991-DE3997AF9AF2}" srcOrd="1" destOrd="0" presId="urn:microsoft.com/office/officeart/2005/8/layout/cycle4"/>
    <dgm:cxn modelId="{1C3EEAC4-B939-4E4B-992B-AB13616712D6}" srcId="{1D61C994-4801-49D1-9675-FDC443912AFD}" destId="{67EF8BDC-8A16-41E7-ABB9-DF3D1E058BC0}" srcOrd="4" destOrd="0" parTransId="{176B8C3C-25F2-43DE-A883-00DE34182CF0}" sibTransId="{0F0AF21D-274C-4F06-B7D7-C7E4B9677EDE}"/>
    <dgm:cxn modelId="{142366CF-1023-480E-B197-2241113801D8}" srcId="{F89F3FD1-8103-447E-857A-E508B7EA0B36}" destId="{B84ED37D-EB60-4673-B8E6-C492748CBF78}" srcOrd="0" destOrd="0" parTransId="{2B0175B5-D4D3-4632-8728-E635E48095DC}" sibTransId="{7230B938-3FA1-4121-88C2-4E2140D8F6C5}"/>
    <dgm:cxn modelId="{4C21AFD7-A696-44D3-B24E-23E9E073DA5F}" srcId="{1D61C994-4801-49D1-9675-FDC443912AFD}" destId="{358846E9-BD94-4467-8F96-72F066DB1140}" srcOrd="2" destOrd="0" parTransId="{57A9EE25-28A7-4468-8744-EB6172357855}" sibTransId="{6DB62F69-8365-4F44-8DD4-B489FE94C33B}"/>
    <dgm:cxn modelId="{419F32F1-9FF7-4AA9-B786-40B41620AD85}" srcId="{1D61C994-4801-49D1-9675-FDC443912AFD}" destId="{45001C7B-1E03-4A50-97E7-2E240C617E30}" srcOrd="1" destOrd="0" parTransId="{3F04AAE2-FADC-4BC6-9654-0CD0E1F0FD93}" sibTransId="{14CCC01D-CFB6-43B7-A8D6-5E770EDAC53E}"/>
    <dgm:cxn modelId="{B676C27B-58F1-45D3-A90F-1381EA50FBB4}" type="presParOf" srcId="{5FA15FF2-D0A9-4AD5-9D93-D32378395A1D}" destId="{F9539BD3-2D65-4C46-B142-85D5915BAA56}" srcOrd="0" destOrd="0" presId="urn:microsoft.com/office/officeart/2005/8/layout/cycle4"/>
    <dgm:cxn modelId="{D23D8106-AA45-4DD4-BF19-ECC59DB7C432}" type="presParOf" srcId="{F9539BD3-2D65-4C46-B142-85D5915BAA56}" destId="{E091DB05-7CE7-456A-8785-83FE0BB23F2E}" srcOrd="0" destOrd="0" presId="urn:microsoft.com/office/officeart/2005/8/layout/cycle4"/>
    <dgm:cxn modelId="{19F7A09C-4B59-4E55-97AB-1DE91F75CCC8}" type="presParOf" srcId="{E091DB05-7CE7-456A-8785-83FE0BB23F2E}" destId="{328E44C3-0A57-4300-BA39-9B38573A9BB1}" srcOrd="0" destOrd="0" presId="urn:microsoft.com/office/officeart/2005/8/layout/cycle4"/>
    <dgm:cxn modelId="{0BB87CAC-2091-467F-AF38-0B4FE5D3AEB5}" type="presParOf" srcId="{E091DB05-7CE7-456A-8785-83FE0BB23F2E}" destId="{BE97047D-EF94-4AD8-BCD4-63CD18D44C01}" srcOrd="1" destOrd="0" presId="urn:microsoft.com/office/officeart/2005/8/layout/cycle4"/>
    <dgm:cxn modelId="{A2091E5F-5A38-4554-ADB7-BBCECFC4287F}" type="presParOf" srcId="{F9539BD3-2D65-4C46-B142-85D5915BAA56}" destId="{05502088-F063-4986-A586-9C6CD0CDDD5E}" srcOrd="1" destOrd="0" presId="urn:microsoft.com/office/officeart/2005/8/layout/cycle4"/>
    <dgm:cxn modelId="{8A7C264D-F08D-4157-B117-C0BC68F93F75}" type="presParOf" srcId="{05502088-F063-4986-A586-9C6CD0CDDD5E}" destId="{B15EEF72-DF1B-476C-BF9E-7A3F2B3B3704}" srcOrd="0" destOrd="0" presId="urn:microsoft.com/office/officeart/2005/8/layout/cycle4"/>
    <dgm:cxn modelId="{4392327D-5A6A-4E25-BFC6-3B30F6E48110}" type="presParOf" srcId="{05502088-F063-4986-A586-9C6CD0CDDD5E}" destId="{03496C6F-F251-4268-8991-DE3997AF9AF2}" srcOrd="1" destOrd="0" presId="urn:microsoft.com/office/officeart/2005/8/layout/cycle4"/>
    <dgm:cxn modelId="{4D7A6E90-2A63-484E-AE96-6F370A1A6533}" type="presParOf" srcId="{F9539BD3-2D65-4C46-B142-85D5915BAA56}" destId="{FE0E3196-F03F-4DD2-B9FC-867DB412CAF1}" srcOrd="2" destOrd="0" presId="urn:microsoft.com/office/officeart/2005/8/layout/cycle4"/>
    <dgm:cxn modelId="{8F11ED22-60F2-4D6D-9DA8-C7185764A5D3}" type="presParOf" srcId="{FE0E3196-F03F-4DD2-B9FC-867DB412CAF1}" destId="{186D98FC-F547-475E-BEC8-C6B3C64AC218}" srcOrd="0" destOrd="0" presId="urn:microsoft.com/office/officeart/2005/8/layout/cycle4"/>
    <dgm:cxn modelId="{750D82A4-2E39-41A8-92B3-C90DC737033F}" type="presParOf" srcId="{FE0E3196-F03F-4DD2-B9FC-867DB412CAF1}" destId="{0C8D0D71-B1B8-405C-A3A9-E3DB6AA585C4}" srcOrd="1" destOrd="0" presId="urn:microsoft.com/office/officeart/2005/8/layout/cycle4"/>
    <dgm:cxn modelId="{D0A934FA-E67E-4F81-A351-BDE1A8E6DC74}" type="presParOf" srcId="{F9539BD3-2D65-4C46-B142-85D5915BAA56}" destId="{1C541416-82A7-4C4F-AF7F-768D0961D613}" srcOrd="3" destOrd="0" presId="urn:microsoft.com/office/officeart/2005/8/layout/cycle4"/>
    <dgm:cxn modelId="{475763DD-B5A5-4FAD-B418-25A0E6D6A37C}" type="presParOf" srcId="{1C541416-82A7-4C4F-AF7F-768D0961D613}" destId="{71F6C6A3-DAD9-4721-96A3-E383448314B5}" srcOrd="0" destOrd="0" presId="urn:microsoft.com/office/officeart/2005/8/layout/cycle4"/>
    <dgm:cxn modelId="{53B9C04D-D7BD-4179-BFE7-F7149974DB05}" type="presParOf" srcId="{1C541416-82A7-4C4F-AF7F-768D0961D613}" destId="{B6CE60A7-88FD-4D68-BCE2-221700A45400}" srcOrd="1" destOrd="0" presId="urn:microsoft.com/office/officeart/2005/8/layout/cycle4"/>
    <dgm:cxn modelId="{CB5D23DF-B028-43E1-8D82-3EC82B853052}" type="presParOf" srcId="{F9539BD3-2D65-4C46-B142-85D5915BAA56}" destId="{87CF2978-014C-4476-AE53-9B8F21D13FD7}" srcOrd="4" destOrd="0" presId="urn:microsoft.com/office/officeart/2005/8/layout/cycle4"/>
    <dgm:cxn modelId="{ADAB5BC8-B6A9-4934-8D37-1BCEEE4632D5}" type="presParOf" srcId="{5FA15FF2-D0A9-4AD5-9D93-D32378395A1D}" destId="{7224D5DF-37EE-493D-B073-F58A5A2719CD}" srcOrd="1" destOrd="0" presId="urn:microsoft.com/office/officeart/2005/8/layout/cycle4"/>
    <dgm:cxn modelId="{8D23A239-A3CB-4971-9468-7C34891C182D}" type="presParOf" srcId="{7224D5DF-37EE-493D-B073-F58A5A2719CD}" destId="{5A006282-1A1F-4F38-939C-8CB3E74A48EA}" srcOrd="0" destOrd="0" presId="urn:microsoft.com/office/officeart/2005/8/layout/cycle4"/>
    <dgm:cxn modelId="{76C1E367-7EA1-4570-9A28-F9603189D4C4}" type="presParOf" srcId="{7224D5DF-37EE-493D-B073-F58A5A2719CD}" destId="{C86ACC12-4F6E-4C32-A9B5-199BFAF091F4}" srcOrd="1" destOrd="0" presId="urn:microsoft.com/office/officeart/2005/8/layout/cycle4"/>
    <dgm:cxn modelId="{4B60919A-E8A2-42F1-9E2E-7B2765ADCB7B}" type="presParOf" srcId="{7224D5DF-37EE-493D-B073-F58A5A2719CD}" destId="{BCDEDDF1-8B79-4625-A1EE-37A33EB6212C}" srcOrd="2" destOrd="0" presId="urn:microsoft.com/office/officeart/2005/8/layout/cycle4"/>
    <dgm:cxn modelId="{C94CCAEF-B827-4E1B-9070-BBA87C6BFE9A}" type="presParOf" srcId="{7224D5DF-37EE-493D-B073-F58A5A2719CD}" destId="{0F312305-A4BA-4988-8334-5BC9298AC437}" srcOrd="3" destOrd="0" presId="urn:microsoft.com/office/officeart/2005/8/layout/cycle4"/>
    <dgm:cxn modelId="{F15F3712-0072-4591-9727-DD55B233B6CB}" type="presParOf" srcId="{7224D5DF-37EE-493D-B073-F58A5A2719CD}" destId="{B019DFC4-66D4-4B77-8B79-3B6C7BC7E366}" srcOrd="4" destOrd="0" presId="urn:microsoft.com/office/officeart/2005/8/layout/cycle4"/>
    <dgm:cxn modelId="{27F4628F-5936-46FA-A697-429144E724A8}" type="presParOf" srcId="{5FA15FF2-D0A9-4AD5-9D93-D32378395A1D}" destId="{D2E6C831-04C9-4057-821F-96345BE6397C}" srcOrd="2" destOrd="0" presId="urn:microsoft.com/office/officeart/2005/8/layout/cycle4"/>
    <dgm:cxn modelId="{50B473DC-7CD8-4050-8933-3860B271886F}" type="presParOf" srcId="{5FA15FF2-D0A9-4AD5-9D93-D32378395A1D}" destId="{7CFFAF27-8C43-423E-9116-05891C63ACF9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6D98FC-F547-475E-BEC8-C6B3C64AC218}">
      <dsp:nvSpPr>
        <dsp:cNvPr id="0" name=""/>
        <dsp:cNvSpPr/>
      </dsp:nvSpPr>
      <dsp:spPr>
        <a:xfrm>
          <a:off x="6313720" y="2669684"/>
          <a:ext cx="5065479" cy="2440777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  <a:alpha val="90000"/>
          </a:schemeClr>
        </a:solidFill>
        <a:ln w="6350" cap="flat" cmpd="sng" algn="ctr">
          <a:solidFill>
            <a:schemeClr val="accent6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800" b="1" kern="1200" dirty="0">
              <a:solidFill>
                <a:srgbClr val="FF0000"/>
              </a:solidFill>
            </a:rPr>
            <a:t>New: </a:t>
          </a:r>
          <a:r>
            <a:rPr lang="en-GB" sz="1800" b="1" kern="1200" dirty="0"/>
            <a:t>int</a:t>
          </a:r>
          <a:r>
            <a:rPr lang="hr-HR" sz="1800" b="1" kern="1200" dirty="0"/>
            <a:t>e</a:t>
          </a:r>
          <a:r>
            <a:rPr lang="en-GB" sz="1800" b="1" kern="1200" dirty="0"/>
            <a:t>grate the principles into the core higher education mission:</a:t>
          </a:r>
          <a:r>
            <a:rPr lang="en-GB" sz="1800" kern="1200" dirty="0"/>
            <a:t> institutional governance and management, policies for empowering students</a:t>
          </a:r>
          <a:r>
            <a:rPr lang="hr-HR" sz="1800" kern="1200" dirty="0"/>
            <a:t> and</a:t>
          </a:r>
          <a:r>
            <a:rPr lang="en-GB" sz="1800" kern="1200" dirty="0"/>
            <a:t> staff</a:t>
          </a:r>
          <a:endParaRPr lang="en-US" sz="1800" kern="1200" dirty="0"/>
        </a:p>
      </dsp:txBody>
      <dsp:txXfrm>
        <a:off x="7886980" y="3333494"/>
        <a:ext cx="3438603" cy="1723350"/>
      </dsp:txXfrm>
    </dsp:sp>
    <dsp:sp modelId="{71F6C6A3-DAD9-4721-96A3-E383448314B5}">
      <dsp:nvSpPr>
        <dsp:cNvPr id="0" name=""/>
        <dsp:cNvSpPr/>
      </dsp:nvSpPr>
      <dsp:spPr>
        <a:xfrm>
          <a:off x="3" y="2730034"/>
          <a:ext cx="4622015" cy="2303681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  <a:alpha val="90000"/>
          </a:schemeClr>
        </a:solidFill>
        <a:ln w="6350" cap="flat" cmpd="sng" algn="ctr">
          <a:solidFill>
            <a:schemeClr val="accent6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800" b="1" kern="1200" dirty="0">
              <a:solidFill>
                <a:srgbClr val="FF0000"/>
              </a:solidFill>
            </a:rPr>
            <a:t>New: </a:t>
          </a:r>
          <a:r>
            <a:rPr lang="en-GB" sz="1800" b="1" kern="1200" dirty="0"/>
            <a:t>int</a:t>
          </a:r>
          <a:r>
            <a:rPr lang="hr-HR" sz="1800" b="1" kern="1200" dirty="0"/>
            <a:t>e</a:t>
          </a:r>
          <a:r>
            <a:rPr lang="en-GB" sz="1800" b="1" kern="1200" dirty="0"/>
            <a:t>grate the principles into the core higher education mission</a:t>
          </a:r>
          <a:r>
            <a:rPr lang="hr-HR" sz="1800" b="1" kern="1200" dirty="0"/>
            <a:t>: </a:t>
          </a:r>
          <a:r>
            <a:rPr lang="en-GB" sz="1800" kern="1200" dirty="0"/>
            <a:t>learning and teaching, research, innovation, knowledge exchange and outreach</a:t>
          </a:r>
          <a:endParaRPr lang="en-US" sz="1800" kern="1200" dirty="0"/>
        </a:p>
      </dsp:txBody>
      <dsp:txXfrm>
        <a:off x="50607" y="3356559"/>
        <a:ext cx="3134202" cy="1626553"/>
      </dsp:txXfrm>
    </dsp:sp>
    <dsp:sp modelId="{B15EEF72-DF1B-476C-BF9E-7A3F2B3B3704}">
      <dsp:nvSpPr>
        <dsp:cNvPr id="0" name=""/>
        <dsp:cNvSpPr/>
      </dsp:nvSpPr>
      <dsp:spPr>
        <a:xfrm>
          <a:off x="5892642" y="-146122"/>
          <a:ext cx="5486557" cy="2328964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  <a:alpha val="90000"/>
          </a:schemeClr>
        </a:solidFill>
        <a:ln w="6350" cap="flat" cmpd="sng" algn="ctr">
          <a:solidFill>
            <a:schemeClr val="accent6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800" b="1" kern="1200" dirty="0">
              <a:solidFill>
                <a:srgbClr val="FF0000"/>
              </a:solidFill>
            </a:rPr>
            <a:t>New</a:t>
          </a:r>
          <a:r>
            <a:rPr lang="hr-HR" sz="1800" kern="1200" dirty="0">
              <a:solidFill>
                <a:srgbClr val="FF0000"/>
              </a:solidFill>
            </a:rPr>
            <a:t> </a:t>
          </a:r>
          <a:r>
            <a:rPr lang="hr-HR" sz="1800" b="1" kern="1200" dirty="0">
              <a:solidFill>
                <a:srgbClr val="FF0000"/>
              </a:solidFill>
            </a:rPr>
            <a:t>enlarged definition: </a:t>
          </a:r>
          <a:r>
            <a:rPr lang="en-GB" sz="1800" kern="1200" dirty="0"/>
            <a:t>the social dimension encompasses the </a:t>
          </a:r>
          <a:r>
            <a:rPr lang="en-GB" sz="1800" b="1" kern="1200" dirty="0"/>
            <a:t>creation of an inclusive environment </a:t>
          </a:r>
          <a:r>
            <a:rPr lang="en-GB" sz="1800" kern="1200" dirty="0"/>
            <a:t>in higher education that fosters equity and diversity and is responsive to the needs of local communities</a:t>
          </a:r>
          <a:endParaRPr lang="en-US" sz="1800" kern="1200" dirty="0"/>
        </a:p>
      </dsp:txBody>
      <dsp:txXfrm>
        <a:off x="7589770" y="-94962"/>
        <a:ext cx="3738269" cy="1644403"/>
      </dsp:txXfrm>
    </dsp:sp>
    <dsp:sp modelId="{328E44C3-0A57-4300-BA39-9B38573A9BB1}">
      <dsp:nvSpPr>
        <dsp:cNvPr id="0" name=""/>
        <dsp:cNvSpPr/>
      </dsp:nvSpPr>
      <dsp:spPr>
        <a:xfrm>
          <a:off x="0" y="-89510"/>
          <a:ext cx="5590098" cy="2276218"/>
        </a:xfrm>
        <a:prstGeom prst="roundRect">
          <a:avLst>
            <a:gd name="adj" fmla="val 10000"/>
          </a:avLst>
        </a:prstGeom>
        <a:solidFill>
          <a:schemeClr val="bg1">
            <a:alpha val="90000"/>
          </a:schemeClr>
        </a:solidFill>
        <a:ln w="6350" cap="flat" cmpd="sng" algn="ctr">
          <a:solidFill>
            <a:schemeClr val="accent6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600"/>
            </a:spcAft>
            <a:buChar char="•"/>
          </a:pPr>
          <a:r>
            <a:rPr lang="hr-HR" sz="1800" b="1" kern="1200" dirty="0"/>
            <a:t>Definition</a:t>
          </a:r>
          <a:r>
            <a:rPr lang="hr-HR" sz="1800" kern="1200" dirty="0"/>
            <a:t>: </a:t>
          </a:r>
          <a:r>
            <a:rPr lang="en-GB" sz="1800" kern="1200" dirty="0"/>
            <a:t>composition of the</a:t>
          </a:r>
          <a:r>
            <a:rPr lang="hr-HR" sz="1800" kern="1200" dirty="0"/>
            <a:t> </a:t>
          </a:r>
          <a:r>
            <a:rPr lang="en-GB" sz="1800" kern="1200" dirty="0"/>
            <a:t>student body entering, participating in and completing higher education at all levels should correspond to the heterogeneous social profile of society at large</a:t>
          </a:r>
          <a:endParaRPr lang="en-US" sz="1800" kern="1200" dirty="0"/>
        </a:p>
      </dsp:txBody>
      <dsp:txXfrm>
        <a:off x="50001" y="-39509"/>
        <a:ext cx="3813067" cy="1607161"/>
      </dsp:txXfrm>
    </dsp:sp>
    <dsp:sp modelId="{5A006282-1A1F-4F38-939C-8CB3E74A48EA}">
      <dsp:nvSpPr>
        <dsp:cNvPr id="0" name=""/>
        <dsp:cNvSpPr/>
      </dsp:nvSpPr>
      <dsp:spPr>
        <a:xfrm>
          <a:off x="3417793" y="293951"/>
          <a:ext cx="2272664" cy="2182233"/>
        </a:xfrm>
        <a:prstGeom prst="pieWedg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700" b="1" kern="1200" dirty="0">
              <a:solidFill>
                <a:schemeClr val="bg1"/>
              </a:solidFill>
            </a:rPr>
            <a:t>Starting point: </a:t>
          </a:r>
          <a:r>
            <a:rPr lang="hr-HR" sz="1700" kern="1200" dirty="0">
              <a:solidFill>
                <a:schemeClr val="bg1"/>
              </a:solidFill>
            </a:rPr>
            <a:t>definition in the 2007 London Communique</a:t>
          </a:r>
          <a:endParaRPr lang="en-US" sz="1700" kern="1200" dirty="0">
            <a:solidFill>
              <a:schemeClr val="bg1"/>
            </a:solidFill>
          </a:endParaRPr>
        </a:p>
      </dsp:txBody>
      <dsp:txXfrm>
        <a:off x="4083441" y="933112"/>
        <a:ext cx="1607016" cy="1543072"/>
      </dsp:txXfrm>
    </dsp:sp>
    <dsp:sp modelId="{C86ACC12-4F6E-4C32-A9B5-199BFAF091F4}">
      <dsp:nvSpPr>
        <dsp:cNvPr id="0" name=""/>
        <dsp:cNvSpPr/>
      </dsp:nvSpPr>
      <dsp:spPr>
        <a:xfrm rot="5400000">
          <a:off x="5739731" y="299725"/>
          <a:ext cx="2170685" cy="2170685"/>
        </a:xfrm>
        <a:prstGeom prst="pieWedge">
          <a:avLst/>
        </a:prstGeom>
        <a:gradFill rotWithShape="0">
          <a:gsLst>
            <a:gs pos="0">
              <a:schemeClr val="accent5">
                <a:hueOff val="-2451115"/>
                <a:satOff val="-3409"/>
                <a:lumOff val="-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451115"/>
                <a:satOff val="-3409"/>
                <a:lumOff val="-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451115"/>
                <a:satOff val="-3409"/>
                <a:lumOff val="-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FF0000"/>
              </a:solidFill>
            </a:rPr>
            <a:t>New: </a:t>
          </a:r>
          <a:r>
            <a:rPr lang="hr-HR" sz="2000" kern="1200" dirty="0"/>
            <a:t>fosters </a:t>
          </a:r>
          <a:r>
            <a:rPr lang="hr-HR" sz="2000" b="1" kern="1200" dirty="0"/>
            <a:t>equity</a:t>
          </a:r>
          <a:endParaRPr lang="en-US" sz="2000" b="1" kern="1200" dirty="0"/>
        </a:p>
      </dsp:txBody>
      <dsp:txXfrm rot="-5400000">
        <a:off x="5739731" y="935504"/>
        <a:ext cx="1534906" cy="1534906"/>
      </dsp:txXfrm>
    </dsp:sp>
    <dsp:sp modelId="{BCDEDDF1-8B79-4625-A1EE-37A33EB6212C}">
      <dsp:nvSpPr>
        <dsp:cNvPr id="0" name=""/>
        <dsp:cNvSpPr/>
      </dsp:nvSpPr>
      <dsp:spPr>
        <a:xfrm rot="10800000">
          <a:off x="5739731" y="2570673"/>
          <a:ext cx="2170685" cy="2170685"/>
        </a:xfrm>
        <a:prstGeom prst="pieWedge">
          <a:avLst/>
        </a:prstGeom>
        <a:gradFill rotWithShape="0">
          <a:gsLst>
            <a:gs pos="0">
              <a:schemeClr val="accent5">
                <a:hueOff val="-4902230"/>
                <a:satOff val="-6819"/>
                <a:lumOff val="-261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902230"/>
                <a:satOff val="-6819"/>
                <a:lumOff val="-261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902230"/>
                <a:satOff val="-6819"/>
                <a:lumOff val="-261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FF0000"/>
              </a:solidFill>
            </a:rPr>
            <a:t>New: </a:t>
          </a:r>
          <a:r>
            <a:rPr lang="hr-HR" sz="2000" kern="1200" dirty="0"/>
            <a:t>fosters </a:t>
          </a:r>
          <a:r>
            <a:rPr lang="hr-HR" sz="2000" b="1" kern="1200" dirty="0"/>
            <a:t>diversity</a:t>
          </a:r>
          <a:endParaRPr lang="en-US" sz="2000" kern="1200" dirty="0"/>
        </a:p>
      </dsp:txBody>
      <dsp:txXfrm rot="10800000">
        <a:off x="5739731" y="2570673"/>
        <a:ext cx="1534906" cy="1534906"/>
      </dsp:txXfrm>
    </dsp:sp>
    <dsp:sp modelId="{0F312305-A4BA-4988-8334-5BC9298AC437}">
      <dsp:nvSpPr>
        <dsp:cNvPr id="0" name=""/>
        <dsp:cNvSpPr/>
      </dsp:nvSpPr>
      <dsp:spPr>
        <a:xfrm rot="16200000">
          <a:off x="3496991" y="2515570"/>
          <a:ext cx="2121780" cy="2263439"/>
        </a:xfrm>
        <a:prstGeom prst="pieWedge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>
              <a:solidFill>
                <a:srgbClr val="FF0000"/>
              </a:solidFill>
            </a:rPr>
            <a:t>New: </a:t>
          </a:r>
          <a:r>
            <a:rPr lang="hr-HR" sz="1600" b="0" kern="1200" dirty="0">
              <a:solidFill>
                <a:schemeClr val="bg1"/>
              </a:solidFill>
            </a:rPr>
            <a:t>responsive to the </a:t>
          </a:r>
          <a:r>
            <a:rPr lang="hr-HR" sz="1600" b="1" kern="1200" dirty="0">
              <a:solidFill>
                <a:schemeClr val="bg1"/>
              </a:solidFill>
            </a:rPr>
            <a:t>needs of local communities</a:t>
          </a:r>
          <a:endParaRPr lang="en-US" sz="1600" kern="1200" dirty="0">
            <a:solidFill>
              <a:schemeClr val="bg1"/>
            </a:solidFill>
          </a:endParaRPr>
        </a:p>
      </dsp:txBody>
      <dsp:txXfrm rot="5400000">
        <a:off x="4089108" y="2586400"/>
        <a:ext cx="1600493" cy="1500325"/>
      </dsp:txXfrm>
    </dsp:sp>
    <dsp:sp modelId="{D2E6C831-04C9-4057-821F-96345BE6397C}">
      <dsp:nvSpPr>
        <dsp:cNvPr id="0" name=""/>
        <dsp:cNvSpPr/>
      </dsp:nvSpPr>
      <dsp:spPr>
        <a:xfrm>
          <a:off x="5314868" y="2069360"/>
          <a:ext cx="749463" cy="651707"/>
        </a:xfrm>
        <a:prstGeom prst="circular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CFFAF27-8C43-423E-9116-05891C63ACF9}">
      <dsp:nvSpPr>
        <dsp:cNvPr id="0" name=""/>
        <dsp:cNvSpPr/>
      </dsp:nvSpPr>
      <dsp:spPr>
        <a:xfrm rot="10800000">
          <a:off x="5314868" y="2320016"/>
          <a:ext cx="749463" cy="651707"/>
        </a:xfrm>
        <a:prstGeom prst="circular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56414" cy="4670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1"/>
            <a:ext cx="3056414" cy="4670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3EAA5C-BCE0-4B5C-939B-61E0C477C6BF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70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70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774D52-5DAF-4CA7-BB8B-FAE1E6616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002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D8EFD-699D-44CE-8B45-48CF12495BE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4016E-A1DF-4597-AAC9-80610A49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844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D8EFD-699D-44CE-8B45-48CF12495BE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4016E-A1DF-4597-AAC9-80610A49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010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D8EFD-699D-44CE-8B45-48CF12495BE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4016E-A1DF-4597-AAC9-80610A49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191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D8EFD-699D-44CE-8B45-48CF12495BE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4016E-A1DF-4597-AAC9-80610A49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86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D8EFD-699D-44CE-8B45-48CF12495BE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4016E-A1DF-4597-AAC9-80610A49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847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D8EFD-699D-44CE-8B45-48CF12495BE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4016E-A1DF-4597-AAC9-80610A49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087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D8EFD-699D-44CE-8B45-48CF12495BE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4016E-A1DF-4597-AAC9-80610A49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03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D8EFD-699D-44CE-8B45-48CF12495BE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4016E-A1DF-4597-AAC9-80610A49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594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D8EFD-699D-44CE-8B45-48CF12495BE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4016E-A1DF-4597-AAC9-80610A49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48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D8EFD-699D-44CE-8B45-48CF12495BE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4016E-A1DF-4597-AAC9-80610A49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091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D8EFD-699D-44CE-8B45-48CF12495BE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4016E-A1DF-4597-AAC9-80610A49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259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D8EFD-699D-44CE-8B45-48CF12495BE6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4016E-A1DF-4597-AAC9-80610A49F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365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martina.darmanin@esu-online.org" TargetMode="External"/><Relationship Id="rId2" Type="http://schemas.openxmlformats.org/officeDocument/2006/relationships/hyperlink" Target="mailto:nscukanec@iro.hr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4800" b="1" dirty="0">
                <a:solidFill>
                  <a:srgbClr val="002060"/>
                </a:solidFill>
              </a:rPr>
              <a:t>BFUG Working Group on Social Dimension 2021-2024</a:t>
            </a:r>
            <a:endParaRPr lang="en-US" sz="48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00802"/>
            <a:ext cx="9144000" cy="1655762"/>
          </a:xfrm>
        </p:spPr>
        <p:txBody>
          <a:bodyPr>
            <a:normAutofit fontScale="70000" lnSpcReduction="20000"/>
          </a:bodyPr>
          <a:lstStyle/>
          <a:p>
            <a:r>
              <a:rPr lang="hr-HR" sz="3400" b="1" dirty="0"/>
              <a:t>Overview of progress in 2021</a:t>
            </a:r>
          </a:p>
          <a:p>
            <a:r>
              <a:rPr lang="hr-HR" sz="2600" dirty="0"/>
              <a:t>Ninoslav S. Schmidt, Co-Chair, CROATIA</a:t>
            </a:r>
          </a:p>
          <a:p>
            <a:endParaRPr lang="hr-HR" dirty="0"/>
          </a:p>
          <a:p>
            <a:r>
              <a:rPr lang="hr-HR" dirty="0"/>
              <a:t>21 October 2021</a:t>
            </a:r>
          </a:p>
          <a:p>
            <a:r>
              <a:rPr lang="hr-HR" b="1" dirty="0">
                <a:solidFill>
                  <a:srgbClr val="FF0000"/>
                </a:solidFill>
              </a:rPr>
              <a:t>BFUG Board on-line meeting hosted by Armenia</a:t>
            </a:r>
          </a:p>
          <a:p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53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 err="1">
                <a:solidFill>
                  <a:srgbClr val="002060"/>
                </a:solidFill>
                <a:latin typeface="+mn-lt"/>
              </a:rPr>
              <a:t>Thank</a:t>
            </a:r>
            <a:r>
              <a:rPr lang="hr-HR" sz="32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hr-HR" sz="3200" b="1" dirty="0" err="1">
                <a:solidFill>
                  <a:srgbClr val="002060"/>
                </a:solidFill>
                <a:latin typeface="+mn-lt"/>
              </a:rPr>
              <a:t>you</a:t>
            </a:r>
            <a:r>
              <a:rPr lang="hr-HR" sz="32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hr-HR" sz="3200" b="1" dirty="0" err="1">
                <a:solidFill>
                  <a:srgbClr val="002060"/>
                </a:solidFill>
                <a:latin typeface="+mn-lt"/>
              </a:rPr>
              <a:t>very</a:t>
            </a:r>
            <a:r>
              <a:rPr lang="hr-HR" sz="32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hr-HR" sz="3200" b="1" dirty="0" err="1">
                <a:solidFill>
                  <a:srgbClr val="002060"/>
                </a:solidFill>
                <a:latin typeface="+mn-lt"/>
              </a:rPr>
              <a:t>much</a:t>
            </a:r>
            <a:r>
              <a:rPr lang="hr-HR" sz="3200" b="1" dirty="0">
                <a:solidFill>
                  <a:srgbClr val="002060"/>
                </a:solidFill>
                <a:latin typeface="+mn-lt"/>
              </a:rPr>
              <a:t> for </a:t>
            </a:r>
            <a:r>
              <a:rPr lang="hr-HR" sz="3200" b="1" dirty="0" err="1">
                <a:solidFill>
                  <a:srgbClr val="002060"/>
                </a:solidFill>
                <a:latin typeface="+mn-lt"/>
              </a:rPr>
              <a:t>your</a:t>
            </a:r>
            <a:r>
              <a:rPr lang="hr-HR" sz="32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hr-HR" sz="3200" b="1" dirty="0" err="1">
                <a:solidFill>
                  <a:srgbClr val="002060"/>
                </a:solidFill>
                <a:latin typeface="+mn-lt"/>
              </a:rPr>
              <a:t>attention</a:t>
            </a:r>
            <a:r>
              <a:rPr lang="hr-HR" sz="3200" b="1" dirty="0">
                <a:solidFill>
                  <a:srgbClr val="002060"/>
                </a:solidFill>
                <a:latin typeface="+mn-lt"/>
              </a:rPr>
              <a:t>!</a:t>
            </a:r>
            <a:endParaRPr lang="en-US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85203"/>
            <a:ext cx="5181600" cy="4351338"/>
          </a:xfrm>
        </p:spPr>
        <p:txBody>
          <a:bodyPr/>
          <a:lstStyle/>
          <a:p>
            <a:r>
              <a:rPr lang="hr-HR" b="1" dirty="0">
                <a:solidFill>
                  <a:schemeClr val="accent6"/>
                </a:solidFill>
              </a:rPr>
              <a:t>Co-</a:t>
            </a:r>
            <a:r>
              <a:rPr lang="hr-HR" b="1" dirty="0" err="1">
                <a:solidFill>
                  <a:schemeClr val="accent6"/>
                </a:solidFill>
              </a:rPr>
              <a:t>Chair</a:t>
            </a:r>
            <a:r>
              <a:rPr lang="hr-HR" b="1" dirty="0">
                <a:solidFill>
                  <a:schemeClr val="accent6"/>
                </a:solidFill>
              </a:rPr>
              <a:t> – CROATIA: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b="1" dirty="0"/>
              <a:t>Ninoslav S. Schmidt</a:t>
            </a:r>
          </a:p>
          <a:p>
            <a:pPr marL="0" indent="0">
              <a:buNone/>
            </a:pPr>
            <a:r>
              <a:rPr lang="hr-HR" sz="2200" dirty="0"/>
              <a:t>Institute for </a:t>
            </a:r>
            <a:r>
              <a:rPr lang="hr-HR" sz="2200" dirty="0" err="1"/>
              <a:t>the</a:t>
            </a:r>
            <a:r>
              <a:rPr lang="hr-HR" sz="2200" dirty="0"/>
              <a:t> Development </a:t>
            </a:r>
            <a:r>
              <a:rPr lang="hr-HR" sz="2200" dirty="0" err="1"/>
              <a:t>of</a:t>
            </a:r>
            <a:r>
              <a:rPr lang="hr-HR" sz="2200" dirty="0"/>
              <a:t> </a:t>
            </a:r>
            <a:r>
              <a:rPr lang="hr-HR" sz="2200" dirty="0" err="1"/>
              <a:t>Education</a:t>
            </a:r>
            <a:r>
              <a:rPr lang="hr-HR" sz="2200" dirty="0"/>
              <a:t> </a:t>
            </a:r>
            <a:r>
              <a:rPr lang="hr-HR" sz="2200" dirty="0" err="1"/>
              <a:t>in</a:t>
            </a:r>
            <a:r>
              <a:rPr lang="hr-HR" sz="2200" dirty="0"/>
              <a:t> Zagreb</a:t>
            </a:r>
          </a:p>
          <a:p>
            <a:pPr marL="0" indent="0">
              <a:buNone/>
            </a:pPr>
            <a:r>
              <a:rPr lang="hr-HR" dirty="0">
                <a:hlinkClick r:id="rId2"/>
              </a:rPr>
              <a:t>nscukanec@iro.hr</a:t>
            </a:r>
            <a:r>
              <a:rPr lang="hr-HR" dirty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24877" cy="4351338"/>
          </a:xfrm>
        </p:spPr>
        <p:txBody>
          <a:bodyPr/>
          <a:lstStyle/>
          <a:p>
            <a:r>
              <a:rPr lang="hr-HR" b="1" dirty="0">
                <a:solidFill>
                  <a:schemeClr val="accent6"/>
                </a:solidFill>
              </a:rPr>
              <a:t>Co-</a:t>
            </a:r>
            <a:r>
              <a:rPr lang="hr-HR" b="1" dirty="0" err="1">
                <a:solidFill>
                  <a:schemeClr val="accent6"/>
                </a:solidFill>
              </a:rPr>
              <a:t>Chair</a:t>
            </a:r>
            <a:r>
              <a:rPr lang="hr-HR" b="1" dirty="0">
                <a:solidFill>
                  <a:schemeClr val="accent6"/>
                </a:solidFill>
              </a:rPr>
              <a:t> – ESU: 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b="1" dirty="0"/>
              <a:t>Martina Darmanin</a:t>
            </a:r>
          </a:p>
          <a:p>
            <a:pPr marL="0" indent="0">
              <a:buNone/>
            </a:pPr>
            <a:r>
              <a:rPr lang="hr-HR" sz="2200" dirty="0"/>
              <a:t>European </a:t>
            </a:r>
            <a:r>
              <a:rPr lang="hr-HR" sz="2200" dirty="0" err="1"/>
              <a:t>Students</a:t>
            </a:r>
            <a:r>
              <a:rPr lang="hr-HR" sz="2200" dirty="0"/>
              <a:t> Union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martina.darmanin@esu-online.org</a:t>
            </a:r>
            <a:r>
              <a:rPr lang="hr-HR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68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EE23B-DF56-477B-9189-E6D22206F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4742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I. </a:t>
            </a:r>
            <a:br>
              <a:rPr lang="en-US" b="1" dirty="0">
                <a:solidFill>
                  <a:srgbClr val="002060"/>
                </a:solidFill>
                <a:latin typeface="+mn-lt"/>
              </a:rPr>
            </a:br>
            <a:r>
              <a:rPr lang="en-US" b="1" dirty="0">
                <a:solidFill>
                  <a:srgbClr val="002060"/>
                </a:solidFill>
                <a:latin typeface="+mn-lt"/>
              </a:rPr>
              <a:t>Our objectives and methods of work 2021-2024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FF8A6-311C-4190-A7D2-4EB49753A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37434"/>
            <a:ext cx="10515600" cy="2039529"/>
          </a:xfrm>
        </p:spPr>
        <p:txBody>
          <a:bodyPr>
            <a:normAutofit/>
          </a:bodyPr>
          <a:lstStyle/>
          <a:p>
            <a:pPr algn="ctr"/>
            <a:endParaRPr lang="hr-HR" sz="3200" b="1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hr-HR" sz="3200" b="1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hr-HR" sz="3200" b="1" dirty="0">
                <a:solidFill>
                  <a:schemeClr val="accent6"/>
                </a:solidFill>
              </a:rPr>
              <a:t>BFUG </a:t>
            </a:r>
            <a:r>
              <a:rPr lang="hr-HR" sz="3200" b="1" dirty="0" err="1">
                <a:solidFill>
                  <a:schemeClr val="accent6"/>
                </a:solidFill>
              </a:rPr>
              <a:t>Working</a:t>
            </a:r>
            <a:r>
              <a:rPr lang="hr-HR" sz="3200" b="1" dirty="0">
                <a:solidFill>
                  <a:schemeClr val="accent6"/>
                </a:solidFill>
              </a:rPr>
              <a:t> Group on </a:t>
            </a:r>
            <a:r>
              <a:rPr lang="hr-HR" sz="3000" b="1" dirty="0" err="1">
                <a:solidFill>
                  <a:schemeClr val="accent6"/>
                </a:solidFill>
              </a:rPr>
              <a:t>Social</a:t>
            </a:r>
            <a:r>
              <a:rPr lang="hr-HR" sz="3200" b="1" dirty="0">
                <a:solidFill>
                  <a:schemeClr val="accent6"/>
                </a:solidFill>
              </a:rPr>
              <a:t> </a:t>
            </a:r>
            <a:r>
              <a:rPr lang="hr-HR" sz="3200" b="1" dirty="0" err="1">
                <a:solidFill>
                  <a:schemeClr val="accent6"/>
                </a:solidFill>
              </a:rPr>
              <a:t>Dimension</a:t>
            </a:r>
            <a:r>
              <a:rPr lang="hr-HR" sz="3200" b="1" dirty="0">
                <a:solidFill>
                  <a:schemeClr val="accent6"/>
                </a:solidFill>
              </a:rPr>
              <a:t> 2021-2024</a:t>
            </a:r>
            <a:endParaRPr lang="en-US" sz="3200" b="1" dirty="0">
              <a:solidFill>
                <a:schemeClr val="accent6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9754EA-7B34-440C-9EC1-DD35653011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2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4193489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B11F8-D3C3-43CF-AA73-3CBB3B9E1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249" y="1271976"/>
            <a:ext cx="11176000" cy="792758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hr-HR" sz="2400" dirty="0">
                <a:solidFill>
                  <a:schemeClr val="tx1"/>
                </a:solidFill>
                <a:latin typeface="+mn-lt"/>
              </a:rPr>
              <a:t>Key output of the BFUG Advisory Group for Social Dimension 2018-2020: </a:t>
            </a:r>
            <a:br>
              <a:rPr lang="hr-HR" sz="2400" dirty="0">
                <a:solidFill>
                  <a:schemeClr val="tx1"/>
                </a:solidFill>
                <a:latin typeface="+mn-lt"/>
              </a:rPr>
            </a:br>
            <a:r>
              <a:rPr lang="hr-HR" sz="2400" dirty="0">
                <a:solidFill>
                  <a:schemeClr val="tx1"/>
                </a:solidFill>
                <a:latin typeface="+mn-lt"/>
              </a:rPr>
              <a:t>a </a:t>
            </a:r>
            <a:r>
              <a:rPr lang="hr-HR" sz="2400" b="1" dirty="0">
                <a:solidFill>
                  <a:srgbClr val="FF0000"/>
                </a:solidFill>
                <a:latin typeface="+mn-lt"/>
              </a:rPr>
              <a:t>NEW</a:t>
            </a:r>
            <a:r>
              <a:rPr lang="hr-HR" sz="2400" dirty="0">
                <a:solidFill>
                  <a:schemeClr val="tx1"/>
                </a:solidFill>
                <a:latin typeface="+mn-lt"/>
              </a:rPr>
              <a:t> </a:t>
            </a:r>
            <a:r>
              <a:rPr lang="hr-HR" sz="2400" b="1" dirty="0">
                <a:solidFill>
                  <a:schemeClr val="tx1"/>
                </a:solidFill>
                <a:latin typeface="+mn-lt"/>
              </a:rPr>
              <a:t>forward-looking strategic document</a:t>
            </a:r>
            <a:r>
              <a:rPr lang="hr-HR" sz="2400" dirty="0">
                <a:solidFill>
                  <a:schemeClr val="tx1"/>
                </a:solidFill>
                <a:latin typeface="+mn-lt"/>
              </a:rPr>
              <a:t> for the period 2020-2030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562A6-947A-40E0-9DF2-B16EF3B36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389" y="2751587"/>
            <a:ext cx="3355885" cy="3540156"/>
          </a:xfrm>
        </p:spPr>
        <p:txBody>
          <a:bodyPr/>
          <a:lstStyle/>
          <a:p>
            <a:pPr marL="0" indent="0" algn="ctr">
              <a:buNone/>
            </a:pPr>
            <a:r>
              <a:rPr lang="en-GB" sz="32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Principles and Guidelines </a:t>
            </a:r>
            <a:r>
              <a:rPr lang="en-GB" sz="320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to Strengthen the Social Dimension of Higher Education in the EHEA</a:t>
            </a:r>
            <a:endParaRPr lang="hr-HR" sz="32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1D7D12-E0AC-40E0-8240-02B2740BF6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3</a:t>
            </a:fld>
            <a:endParaRPr lang="en-US" altLang="sr-Latn-RS" sz="9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999F2D-BA28-49D5-8BE7-E1CF2189ABD5}"/>
              </a:ext>
            </a:extLst>
          </p:cNvPr>
          <p:cNvSpPr txBox="1"/>
          <p:nvPr/>
        </p:nvSpPr>
        <p:spPr>
          <a:xfrm>
            <a:off x="516389" y="421167"/>
            <a:ext cx="11081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noProof="0" dirty="0">
                <a:solidFill>
                  <a:srgbClr val="002060"/>
                </a:solidFill>
                <a:ea typeface="ＭＳ Ｐゴシック"/>
                <a:cs typeface="+mj-cs"/>
              </a:rPr>
              <a:t>We</a:t>
            </a:r>
            <a:r>
              <a:rPr lang="en-US" sz="3200" b="1" dirty="0">
                <a:solidFill>
                  <a:srgbClr val="002060"/>
                </a:solidFill>
                <a:ea typeface="ＭＳ Ｐゴシック"/>
                <a:cs typeface="+mj-cs"/>
              </a:rPr>
              <a:t> continue the work of AG1 and build on its main outcomes!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ＭＳ Ｐゴシック"/>
                <a:cs typeface="+mj-cs"/>
              </a:rPr>
              <a:t> </a:t>
            </a:r>
            <a:endParaRPr lang="en-US" sz="3200" dirty="0">
              <a:solidFill>
                <a:srgbClr val="002060"/>
              </a:solidFill>
            </a:endParaRPr>
          </a:p>
        </p:txBody>
      </p:sp>
      <p:pic>
        <p:nvPicPr>
          <p:cNvPr id="9" name="Picture 8" descr="A picture containing scatter chart&#10;&#10;Description automatically generated">
            <a:extLst>
              <a:ext uri="{FF2B5EF4-FFF2-40B4-BE49-F238E27FC236}">
                <a16:creationId xmlns:a16="http://schemas.microsoft.com/office/drawing/2014/main" id="{B20D8A4D-2CD5-4694-A440-FC85305C75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8464" y="2552178"/>
            <a:ext cx="1743171" cy="1138687"/>
          </a:xfrm>
          <a:prstGeom prst="rect">
            <a:avLst/>
          </a:prstGeom>
        </p:spPr>
      </p:pic>
      <p:sp>
        <p:nvSpPr>
          <p:cNvPr id="10" name="Oval 4">
            <a:extLst>
              <a:ext uri="{FF2B5EF4-FFF2-40B4-BE49-F238E27FC236}">
                <a16:creationId xmlns:a16="http://schemas.microsoft.com/office/drawing/2014/main" id="{58B8BE41-7C72-4DF5-A1E1-AF8334DC13B1}"/>
              </a:ext>
            </a:extLst>
          </p:cNvPr>
          <p:cNvSpPr txBox="1"/>
          <p:nvPr/>
        </p:nvSpPr>
        <p:spPr>
          <a:xfrm>
            <a:off x="4503989" y="4268971"/>
            <a:ext cx="1856944" cy="1827029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r-HR" sz="1600" b="1" kern="1200" dirty="0"/>
              <a:t>2018-2020 BFUG Advisory Group for Social Dimension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r-HR" sz="1400" dirty="0"/>
              <a:t>Co-chairs: Croatia and ESU</a:t>
            </a:r>
            <a:endParaRPr lang="en-US" sz="1400" kern="1200" dirty="0"/>
          </a:p>
        </p:txBody>
      </p:sp>
      <p:sp>
        <p:nvSpPr>
          <p:cNvPr id="11" name="Oval 4">
            <a:extLst>
              <a:ext uri="{FF2B5EF4-FFF2-40B4-BE49-F238E27FC236}">
                <a16:creationId xmlns:a16="http://schemas.microsoft.com/office/drawing/2014/main" id="{8C4B84BD-D35B-42CD-8273-15B3C04F555C}"/>
              </a:ext>
            </a:extLst>
          </p:cNvPr>
          <p:cNvSpPr txBox="1"/>
          <p:nvPr/>
        </p:nvSpPr>
        <p:spPr>
          <a:xfrm>
            <a:off x="5042118" y="3758175"/>
            <a:ext cx="1856944" cy="1827029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r-HR" sz="1600" b="1" kern="1200" dirty="0"/>
              <a:t>2018-2020 BFUG Advisory Group for Social Dimension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r-HR" sz="1400" dirty="0"/>
              <a:t>Co-chairs: Croatia and ESU</a:t>
            </a:r>
            <a:endParaRPr lang="en-US" sz="1400" kern="120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340696D-6A3A-48EE-8422-8063AC18387A}"/>
              </a:ext>
            </a:extLst>
          </p:cNvPr>
          <p:cNvGrpSpPr/>
          <p:nvPr/>
        </p:nvGrpSpPr>
        <p:grpSpPr>
          <a:xfrm>
            <a:off x="5615354" y="3020326"/>
            <a:ext cx="4592686" cy="2903989"/>
            <a:chOff x="8093480" y="30075"/>
            <a:chExt cx="3518055" cy="2374085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4" name="Arrow: Right 13">
              <a:extLst>
                <a:ext uri="{FF2B5EF4-FFF2-40B4-BE49-F238E27FC236}">
                  <a16:creationId xmlns:a16="http://schemas.microsoft.com/office/drawing/2014/main" id="{35667D0B-2B8C-477C-8C90-738F1E529677}"/>
                </a:ext>
              </a:extLst>
            </p:cNvPr>
            <p:cNvSpPr/>
            <p:nvPr/>
          </p:nvSpPr>
          <p:spPr>
            <a:xfrm>
              <a:off x="8093480" y="30075"/>
              <a:ext cx="3518055" cy="2374085"/>
            </a:xfrm>
            <a:prstGeom prst="rightArrow">
              <a:avLst>
                <a:gd name="adj1" fmla="val 70000"/>
                <a:gd name="adj2" fmla="val 50000"/>
              </a:avLst>
            </a:prstGeom>
            <a:sp3d z="-152400" extrusionH="63500" prstMaterial="dkEdge">
              <a:bevelT w="144450" h="36350" prst="relaxedInset"/>
              <a:contourClr>
                <a:schemeClr val="bg1"/>
              </a:contourClr>
            </a:sp3d>
          </p:spPr>
          <p:style>
            <a:ln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Arrow: Right 4">
              <a:extLst>
                <a:ext uri="{FF2B5EF4-FFF2-40B4-BE49-F238E27FC236}">
                  <a16:creationId xmlns:a16="http://schemas.microsoft.com/office/drawing/2014/main" id="{1B31EA17-41D9-4FFB-BBCB-55D6728D5BFE}"/>
                </a:ext>
              </a:extLst>
            </p:cNvPr>
            <p:cNvSpPr txBox="1"/>
            <p:nvPr/>
          </p:nvSpPr>
          <p:spPr>
            <a:xfrm>
              <a:off x="8855473" y="354518"/>
              <a:ext cx="2123164" cy="1661859"/>
            </a:xfrm>
            <a:prstGeom prst="rect">
              <a:avLst/>
            </a:prstGeom>
            <a:sp3d z="-1524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11430" rIns="22860" bIns="11430" numCol="1" spcCol="1270" anchor="ctr" anchorCtr="0">
              <a:noAutofit/>
            </a:bodyPr>
            <a:lstStyle/>
            <a:p>
              <a:pPr lvl="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600" b="1" dirty="0"/>
                <a:t>Objectives</a:t>
              </a:r>
            </a:p>
            <a:p>
              <a:pPr marL="171450" lvl="0" indent="-17145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hr-HR" sz="1600" dirty="0"/>
                <a:t>to develop a </a:t>
              </a:r>
              <a:r>
                <a:rPr lang="hr-HR" sz="1600" b="1" dirty="0"/>
                <a:t>common understanding of the concept</a:t>
              </a:r>
              <a:r>
                <a:rPr lang="hr-HR" sz="1600" dirty="0"/>
                <a:t> of the social dimension in HE</a:t>
              </a:r>
            </a:p>
            <a:p>
              <a:pPr marL="171450" lvl="0" indent="-17145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hr-HR" sz="1600" dirty="0"/>
                <a:t>t</a:t>
              </a:r>
              <a:r>
                <a:rPr lang="hr-HR" sz="1600" kern="1200" dirty="0"/>
                <a:t>o develop </a:t>
              </a:r>
              <a:r>
                <a:rPr lang="hr-HR" sz="1600" b="1" kern="1200" dirty="0"/>
                <a:t>principles and guidelines </a:t>
              </a:r>
              <a:r>
                <a:rPr lang="hr-HR" sz="1600" kern="1200" dirty="0"/>
                <a:t>for social dimension</a:t>
              </a:r>
              <a:endParaRPr lang="en-US" sz="1600" kern="1200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D4F9B96B-F1E7-4C73-A814-01C38CFC55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7295" y="3125877"/>
            <a:ext cx="2658086" cy="2615411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916469A1-576A-4E9E-A22F-D3939887CB52}"/>
              </a:ext>
            </a:extLst>
          </p:cNvPr>
          <p:cNvSpPr txBox="1"/>
          <p:nvPr/>
        </p:nvSpPr>
        <p:spPr>
          <a:xfrm>
            <a:off x="4219132" y="3706826"/>
            <a:ext cx="2044117" cy="16296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r-HR" sz="1800" b="1" kern="1200" dirty="0">
                <a:solidFill>
                  <a:schemeClr val="bg1"/>
                </a:solidFill>
              </a:rPr>
              <a:t>2018-2020 BFUG Advisory Group for Social Dimension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hr-HR" sz="1600" dirty="0">
                <a:solidFill>
                  <a:schemeClr val="bg1"/>
                </a:solidFill>
              </a:rPr>
              <a:t>Co-chairs: Croatia and ESU</a:t>
            </a:r>
            <a:endParaRPr lang="en-US" sz="1600" kern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976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281E6-0A14-43DE-930B-EBE56F5F7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85280"/>
            <a:ext cx="11535664" cy="977006"/>
          </a:xfrm>
        </p:spPr>
        <p:txBody>
          <a:bodyPr/>
          <a:lstStyle/>
          <a:p>
            <a:r>
              <a:rPr lang="en-US" sz="3200" b="1" dirty="0">
                <a:solidFill>
                  <a:srgbClr val="002060"/>
                </a:solidFill>
                <a:latin typeface="+mn-lt"/>
              </a:rPr>
              <a:t>We need to materialize the new definition of the social dimension</a:t>
            </a:r>
            <a:r>
              <a:rPr lang="hr-HR" sz="3200" b="1" dirty="0">
                <a:solidFill>
                  <a:srgbClr val="002060"/>
                </a:solidFill>
                <a:latin typeface="+mn-lt"/>
              </a:rPr>
              <a:t>!</a:t>
            </a:r>
            <a:endParaRPr lang="en-US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7CF3FA-2EBF-4CBD-B582-43DBE0C16F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45600" y="6088630"/>
            <a:ext cx="2540000" cy="457200"/>
          </a:xfrm>
        </p:spPr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4</a:t>
            </a:fld>
            <a:endParaRPr lang="en-US" altLang="sr-Latn-RS" sz="9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5C0B8A48-C459-47C7-A0CE-78CCC316F8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3482307"/>
              </p:ext>
            </p:extLst>
          </p:nvPr>
        </p:nvGraphicFramePr>
        <p:xfrm>
          <a:off x="406400" y="1283516"/>
          <a:ext cx="11379200" cy="50410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4599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36CE5-AFFE-4259-97B1-2C5ECAF29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620570"/>
            <a:ext cx="11379199" cy="496184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200" b="1" dirty="0"/>
              <a:t>Public authorities </a:t>
            </a:r>
            <a:r>
              <a:rPr lang="en-US" sz="2200" dirty="0"/>
              <a:t>should support the implementation of the Principles by </a:t>
            </a:r>
            <a:r>
              <a:rPr lang="en-US" sz="2200" b="1" dirty="0"/>
              <a:t>offering a legal, financial, administrative and informative framework </a:t>
            </a:r>
            <a:r>
              <a:rPr lang="en-US" sz="2200" dirty="0"/>
              <a:t>that can initiate process of implementation at the national level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/>
              <a:t>Public authorities </a:t>
            </a:r>
            <a:r>
              <a:rPr lang="en-US" sz="2200" dirty="0"/>
              <a:t>should engage in a </a:t>
            </a:r>
            <a:r>
              <a:rPr lang="en-US" sz="2200" b="1" dirty="0"/>
              <a:t>policy dialogue </a:t>
            </a:r>
            <a:r>
              <a:rPr lang="en-US" sz="2200" dirty="0"/>
              <a:t>with </a:t>
            </a:r>
            <a:r>
              <a:rPr lang="en-US" sz="2200" b="1" dirty="0"/>
              <a:t>HEIs and other stakeholders</a:t>
            </a:r>
            <a:r>
              <a:rPr lang="en-US" sz="2200" dirty="0"/>
              <a:t> to develop fit-for purpose policy measures for 10 Principles</a:t>
            </a:r>
          </a:p>
          <a:p>
            <a:pPr marL="0" indent="0"/>
            <a:endParaRPr lang="en-US" sz="1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HOW? </a:t>
            </a:r>
            <a:r>
              <a:rPr lang="en-US" b="1" dirty="0">
                <a:solidFill>
                  <a:schemeClr val="accent5"/>
                </a:solidFill>
              </a:rPr>
              <a:t>Important role for our BFUG WG on SD – specific objectives 2021-24: </a:t>
            </a:r>
          </a:p>
          <a:p>
            <a:pPr marL="1371600" lvl="2" indent="-457200">
              <a:buFont typeface="+mj-lt"/>
              <a:buAutoNum type="arabicParenR"/>
            </a:pPr>
            <a:r>
              <a:rPr lang="en-US" sz="2400" dirty="0"/>
              <a:t>Organizing </a:t>
            </a:r>
            <a:r>
              <a:rPr lang="en-US" sz="2400" b="1" dirty="0"/>
              <a:t>peer support activities </a:t>
            </a:r>
            <a:r>
              <a:rPr lang="en-US" sz="2400" dirty="0"/>
              <a:t>for social dimension to support the implementation of the Principles among the EHEA members</a:t>
            </a:r>
          </a:p>
          <a:p>
            <a:pPr marL="1371600" lvl="2" indent="-457200">
              <a:buFont typeface="+mj-lt"/>
              <a:buAutoNum type="arabicParenR"/>
            </a:pPr>
            <a:r>
              <a:rPr lang="en-US" sz="2400" dirty="0"/>
              <a:t>Developing </a:t>
            </a:r>
            <a:r>
              <a:rPr lang="en-US" sz="2400" b="1" dirty="0"/>
              <a:t>tools for the implementation of the Principles </a:t>
            </a:r>
            <a:r>
              <a:rPr lang="en-US" sz="2400" dirty="0"/>
              <a:t>for the social dimension</a:t>
            </a:r>
          </a:p>
          <a:p>
            <a:pPr marL="1371600" lvl="2" indent="-457200">
              <a:buFont typeface="+mj-lt"/>
              <a:buAutoNum type="arabicParenR"/>
            </a:pPr>
            <a:r>
              <a:rPr lang="en-US" sz="2400" dirty="0"/>
              <a:t>Defining </a:t>
            </a:r>
            <a:r>
              <a:rPr lang="en-US" sz="2400" b="1" dirty="0"/>
              <a:t>indicators and benchmarks </a:t>
            </a:r>
            <a:r>
              <a:rPr lang="en-US" sz="2400" dirty="0"/>
              <a:t>for the Principles</a:t>
            </a:r>
          </a:p>
          <a:p>
            <a:pPr marL="1371600" lvl="2" indent="-457200">
              <a:buFont typeface="+mj-lt"/>
              <a:buAutoNum type="arabicParenR"/>
            </a:pPr>
            <a:r>
              <a:rPr lang="en-US" sz="2400" dirty="0"/>
              <a:t>Developing a </a:t>
            </a:r>
            <a:r>
              <a:rPr lang="en-US" sz="2400" b="1" dirty="0"/>
              <a:t>system of monitoring the implementation </a:t>
            </a:r>
            <a:r>
              <a:rPr lang="en-US" sz="2400" dirty="0"/>
              <a:t>of the Principles</a:t>
            </a:r>
          </a:p>
          <a:p>
            <a:pPr marL="0" indent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CCE87C-5EFE-445D-9DA5-01D00E3982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5</a:t>
            </a:fld>
            <a:endParaRPr lang="en-US" altLang="sr-Latn-RS" sz="9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9EA9CCA-A6FF-4CFF-8096-08B382A7985A}"/>
              </a:ext>
            </a:extLst>
          </p:cNvPr>
          <p:cNvSpPr txBox="1">
            <a:spLocks/>
          </p:cNvSpPr>
          <p:nvPr/>
        </p:nvSpPr>
        <p:spPr>
          <a:xfrm>
            <a:off x="556769" y="215955"/>
            <a:ext cx="11379199" cy="1127701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70A54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70A54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sz="3200" b="1" dirty="0">
                <a:solidFill>
                  <a:srgbClr val="002060"/>
                </a:solidFill>
                <a:latin typeface="+mn-lt"/>
              </a:rPr>
              <a:t>We need to develop a framework for the implementation of the Principles and Guidelines</a:t>
            </a:r>
            <a:r>
              <a:rPr lang="hr-HR" sz="3200" b="1" dirty="0">
                <a:solidFill>
                  <a:srgbClr val="002060"/>
                </a:solidFill>
                <a:latin typeface="+mn-lt"/>
              </a:rPr>
              <a:t>!</a:t>
            </a:r>
            <a:endParaRPr lang="en-US" sz="3200" b="1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64823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EE23B-DF56-477B-9189-E6D22206F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733" y="2190939"/>
            <a:ext cx="10515600" cy="1602463"/>
          </a:xfrm>
        </p:spPr>
        <p:txBody>
          <a:bodyPr>
            <a:normAutofit/>
          </a:bodyPr>
          <a:lstStyle/>
          <a:p>
            <a:pPr algn="ctr"/>
            <a:r>
              <a:rPr lang="hr-HR" sz="4000" b="1" dirty="0">
                <a:solidFill>
                  <a:srgbClr val="002060"/>
                </a:solidFill>
                <a:latin typeface="+mn-lt"/>
              </a:rPr>
              <a:t>II. </a:t>
            </a:r>
            <a:br>
              <a:rPr lang="hr-HR" sz="4000" b="1" dirty="0">
                <a:solidFill>
                  <a:srgbClr val="002060"/>
                </a:solidFill>
                <a:latin typeface="+mn-lt"/>
              </a:rPr>
            </a:br>
            <a:r>
              <a:rPr lang="hr-HR" sz="4000" b="1" dirty="0" err="1">
                <a:solidFill>
                  <a:srgbClr val="002060"/>
                </a:solidFill>
                <a:latin typeface="+mn-lt"/>
              </a:rPr>
              <a:t>Workplan</a:t>
            </a:r>
            <a:r>
              <a:rPr lang="hr-HR" sz="4000" b="1" dirty="0">
                <a:solidFill>
                  <a:srgbClr val="002060"/>
                </a:solidFill>
                <a:latin typeface="+mn-lt"/>
              </a:rPr>
              <a:t> 2021-2024</a:t>
            </a:r>
            <a:endParaRPr lang="en-US" sz="40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FF8A6-311C-4190-A7D2-4EB49753A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9666" y="3865829"/>
            <a:ext cx="10394133" cy="2311133"/>
          </a:xfrm>
        </p:spPr>
        <p:txBody>
          <a:bodyPr>
            <a:normAutofit/>
          </a:bodyPr>
          <a:lstStyle/>
          <a:p>
            <a:pPr algn="ctr"/>
            <a:endParaRPr lang="hr-HR" sz="3200" b="1" dirty="0">
              <a:solidFill>
                <a:schemeClr val="accent6"/>
              </a:solidFill>
            </a:endParaRPr>
          </a:p>
          <a:p>
            <a:pPr algn="ctr"/>
            <a:endParaRPr lang="hr-HR" sz="3200" b="1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hr-HR" sz="3200" b="1" dirty="0">
                <a:solidFill>
                  <a:schemeClr val="accent6"/>
                </a:solidFill>
              </a:rPr>
              <a:t>BFUG </a:t>
            </a:r>
            <a:r>
              <a:rPr lang="hr-HR" sz="3200" b="1" dirty="0" err="1">
                <a:solidFill>
                  <a:schemeClr val="accent6"/>
                </a:solidFill>
              </a:rPr>
              <a:t>Working</a:t>
            </a:r>
            <a:r>
              <a:rPr lang="hr-HR" sz="3200" b="1" dirty="0">
                <a:solidFill>
                  <a:schemeClr val="accent6"/>
                </a:solidFill>
              </a:rPr>
              <a:t> Group on </a:t>
            </a:r>
            <a:r>
              <a:rPr lang="hr-HR" sz="3200" b="1" dirty="0" err="1">
                <a:solidFill>
                  <a:schemeClr val="accent6"/>
                </a:solidFill>
              </a:rPr>
              <a:t>Social</a:t>
            </a:r>
            <a:r>
              <a:rPr lang="hr-HR" sz="3200" b="1" dirty="0">
                <a:solidFill>
                  <a:schemeClr val="accent6"/>
                </a:solidFill>
              </a:rPr>
              <a:t> </a:t>
            </a:r>
            <a:r>
              <a:rPr lang="hr-HR" sz="3200" b="1" dirty="0" err="1">
                <a:solidFill>
                  <a:schemeClr val="accent6"/>
                </a:solidFill>
              </a:rPr>
              <a:t>Dimension</a:t>
            </a:r>
            <a:r>
              <a:rPr lang="hr-HR" sz="3200" b="1" dirty="0">
                <a:solidFill>
                  <a:schemeClr val="accent6"/>
                </a:solidFill>
              </a:rPr>
              <a:t> 2021-2024</a:t>
            </a:r>
            <a:endParaRPr lang="en-US" sz="3200" b="1" dirty="0">
              <a:solidFill>
                <a:schemeClr val="accent6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9754EA-7B34-440C-9EC1-DD35653011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6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2098692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40B63-3628-4C80-BDF5-BB9F295AF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032" y="407406"/>
            <a:ext cx="10756768" cy="887240"/>
          </a:xfrm>
        </p:spPr>
        <p:txBody>
          <a:bodyPr>
            <a:normAutofit/>
          </a:bodyPr>
          <a:lstStyle/>
          <a:p>
            <a:r>
              <a:rPr lang="hr-HR" sz="3200" b="1" dirty="0">
                <a:solidFill>
                  <a:srgbClr val="002060"/>
                </a:solidFill>
                <a:latin typeface="+mn-lt"/>
              </a:rPr>
              <a:t>Our methods of work 2021-2022</a:t>
            </a:r>
            <a:endParaRPr lang="en-US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82279-E990-4E54-A42C-27AF5AA6C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032" y="1476847"/>
            <a:ext cx="11176000" cy="4543708"/>
          </a:xfrm>
        </p:spPr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b="1" dirty="0" err="1"/>
              <a:t>Peer-learning</a:t>
            </a:r>
            <a:r>
              <a:rPr lang="hr-HR" b="1" dirty="0"/>
              <a:t> </a:t>
            </a:r>
            <a:r>
              <a:rPr lang="hr-HR" b="1" dirty="0" err="1"/>
              <a:t>activities</a:t>
            </a:r>
            <a:r>
              <a:rPr lang="hr-HR" b="1" dirty="0"/>
              <a:t> (PLA) </a:t>
            </a:r>
            <a:r>
              <a:rPr lang="hr-HR" dirty="0"/>
              <a:t>and examples of best practices on the implementation of the Principles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Discussion on </a:t>
            </a:r>
            <a:r>
              <a:rPr lang="hr-HR" b="1" dirty="0"/>
              <a:t>tools, indicators and benchmarks </a:t>
            </a:r>
            <a:r>
              <a:rPr lang="hr-HR" dirty="0"/>
              <a:t>for the Principles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Discussion on a </a:t>
            </a:r>
            <a:r>
              <a:rPr lang="hr-HR" b="1" dirty="0"/>
              <a:t>system of monitoring </a:t>
            </a:r>
            <a:r>
              <a:rPr lang="hr-HR" dirty="0"/>
              <a:t>the implementation of the Principles</a:t>
            </a:r>
          </a:p>
          <a:p>
            <a:pPr marL="0" indent="0">
              <a:buNone/>
            </a:pPr>
            <a:r>
              <a:rPr lang="hr-HR" sz="2000" b="1" dirty="0">
                <a:solidFill>
                  <a:schemeClr val="accent5"/>
                </a:solidFill>
              </a:rPr>
              <a:t>       </a:t>
            </a:r>
            <a:r>
              <a:rPr lang="hr-HR" sz="2400" b="1" dirty="0">
                <a:solidFill>
                  <a:schemeClr val="accent5"/>
                </a:solidFill>
              </a:rPr>
              <a:t>&gt;&gt;&gt;   foundation</a:t>
            </a:r>
            <a:r>
              <a:rPr lang="hr-HR" sz="2400" dirty="0">
                <a:solidFill>
                  <a:schemeClr val="accent5"/>
                </a:solidFill>
              </a:rPr>
              <a:t> for the creation of tools, indicators and benchmarks for the Principles + for the  	creation of a system of monitoring </a:t>
            </a:r>
          </a:p>
          <a:p>
            <a:pPr marL="0" indent="0">
              <a:buNone/>
            </a:pPr>
            <a:endParaRPr lang="hr-HR" sz="1900" b="1" dirty="0">
              <a:solidFill>
                <a:srgbClr val="008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hr-HR" b="1" dirty="0">
                <a:solidFill>
                  <a:schemeClr val="accent6"/>
                </a:solidFill>
              </a:rPr>
              <a:t>Established coordination </a:t>
            </a:r>
            <a:r>
              <a:rPr lang="hr-HR" dirty="0">
                <a:solidFill>
                  <a:schemeClr val="accent6"/>
                </a:solidFill>
              </a:rPr>
              <a:t>with the </a:t>
            </a:r>
            <a:r>
              <a:rPr lang="en-US" b="1" dirty="0">
                <a:solidFill>
                  <a:schemeClr val="accent6"/>
                </a:solidFill>
              </a:rPr>
              <a:t>Working Group on Monitoring the Implementation of the Bologna Process</a:t>
            </a:r>
            <a:r>
              <a:rPr lang="hr-HR" b="1" dirty="0">
                <a:solidFill>
                  <a:schemeClr val="accent6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b="1" dirty="0">
                <a:solidFill>
                  <a:schemeClr val="accent6"/>
                </a:solidFill>
              </a:rPr>
              <a:t>5 meetings per year </a:t>
            </a:r>
          </a:p>
          <a:p>
            <a:pPr marL="0" indent="0">
              <a:buNone/>
            </a:pPr>
            <a:r>
              <a:rPr lang="hr-HR" sz="2600" b="1" dirty="0"/>
              <a:t>Meetings in 2021: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sz="2600" dirty="0"/>
              <a:t>1st on-line meeing: 8 July 2021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sz="2600" dirty="0"/>
              <a:t>2nd on-line meeting: 6 October 2021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sz="2600" dirty="0"/>
              <a:t>3rd on-line meeting: 16 November 2021</a:t>
            </a:r>
            <a:endParaRPr lang="en-US" sz="2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B1917B-1AF1-43C0-A05B-AB5AA5D8B2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7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2340129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E9742-120D-430E-927A-2870EB23C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9011" y="325925"/>
            <a:ext cx="10515600" cy="1186004"/>
          </a:xfrm>
        </p:spPr>
        <p:txBody>
          <a:bodyPr>
            <a:noAutofit/>
          </a:bodyPr>
          <a:lstStyle/>
          <a:p>
            <a:r>
              <a:rPr lang="hr-HR" sz="3200" b="1" dirty="0">
                <a:solidFill>
                  <a:srgbClr val="002060"/>
                </a:solidFill>
                <a:latin typeface="+mn-lt"/>
              </a:rPr>
              <a:t>Peer-learning activities (PLA) in 2021</a:t>
            </a:r>
            <a:br>
              <a:rPr lang="hr-HR" sz="3200" dirty="0">
                <a:solidFill>
                  <a:srgbClr val="002060"/>
                </a:solidFill>
                <a:latin typeface="+mn-lt"/>
              </a:rPr>
            </a:br>
            <a:endParaRPr lang="en-US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07ECF-9930-4BBA-834E-939E73948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011" y="1204111"/>
            <a:ext cx="10782676" cy="55226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chemeClr val="accent5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PLA for </a:t>
            </a:r>
            <a:r>
              <a:rPr lang="en-US" sz="2600" b="1" dirty="0">
                <a:solidFill>
                  <a:schemeClr val="accent5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developing system of monitoring the </a:t>
            </a:r>
            <a:r>
              <a:rPr lang="hr-HR" sz="2600" b="1" dirty="0">
                <a:solidFill>
                  <a:schemeClr val="accent5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implementation of Principles and Guidelines (</a:t>
            </a:r>
            <a:r>
              <a:rPr lang="en-US" sz="2600" b="1" dirty="0">
                <a:solidFill>
                  <a:schemeClr val="accent5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PAGs</a:t>
            </a:r>
            <a:r>
              <a:rPr lang="hr-HR" sz="2600" b="1" dirty="0">
                <a:solidFill>
                  <a:schemeClr val="accent5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b="1" dirty="0">
                <a:solidFill>
                  <a:schemeClr val="accent5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600" b="1" dirty="0">
              <a:solidFill>
                <a:schemeClr val="accent5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4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European Commission/ Eurydice</a:t>
            </a:r>
            <a:r>
              <a:rPr 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: Q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uestionnaire on Fostering Equity and Inclusion in Higher Education </a:t>
            </a:r>
          </a:p>
          <a:p>
            <a:pPr lvl="1"/>
            <a:r>
              <a:rPr lang="en-US" sz="2200" dirty="0">
                <a:effectLst/>
                <a:ea typeface="Times New Roman" panose="02020603050405020304" pitchFamily="18" charset="0"/>
              </a:rPr>
              <a:t>The questionnaire asks questions that will allow Eurydice to assess the state of national policy action to implement the PAGs</a:t>
            </a:r>
            <a:endParaRPr lang="hr-HR" sz="2200" dirty="0">
              <a:effectLst/>
              <a:ea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2000" dirty="0">
              <a:effectLst/>
              <a:ea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600" b="1" dirty="0">
                <a:solidFill>
                  <a:schemeClr val="accent5"/>
                </a:solidFill>
              </a:rPr>
              <a:t>PLA</a:t>
            </a:r>
            <a:r>
              <a:rPr lang="hr-HR" sz="2600" b="1" dirty="0">
                <a:solidFill>
                  <a:schemeClr val="accent5"/>
                </a:solidFill>
              </a:rPr>
              <a:t>s</a:t>
            </a:r>
            <a:r>
              <a:rPr lang="en-US" sz="2600" b="1" dirty="0">
                <a:solidFill>
                  <a:schemeClr val="accent5"/>
                </a:solidFill>
              </a:rPr>
              <a:t> related to the Principle No.4 in the PAGs</a:t>
            </a:r>
            <a:r>
              <a:rPr lang="hr-HR" sz="2600" b="1" dirty="0">
                <a:solidFill>
                  <a:schemeClr val="accent5"/>
                </a:solidFill>
              </a:rPr>
              <a:t>:</a:t>
            </a:r>
            <a:r>
              <a:rPr lang="en-US" sz="2600" b="1" dirty="0">
                <a:solidFill>
                  <a:schemeClr val="accent5"/>
                </a:solidFill>
              </a:rPr>
              <a:t> </a:t>
            </a:r>
            <a:endParaRPr lang="hr-HR" sz="2600" b="1" dirty="0">
              <a:solidFill>
                <a:schemeClr val="accent5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900" i="1" dirty="0"/>
              <a:t>(</a:t>
            </a:r>
            <a:r>
              <a:rPr lang="en-US" sz="1900" i="1" dirty="0">
                <a:solidFill>
                  <a:schemeClr val="accent5"/>
                </a:solidFill>
              </a:rPr>
              <a:t>Reliable data </a:t>
            </a:r>
            <a:r>
              <a:rPr lang="en-US" sz="1900" i="1" dirty="0"/>
              <a:t>is a necessary precondition for an evidence-based improvement of the social dimension of higher education. Higher education systems should </a:t>
            </a:r>
            <a:r>
              <a:rPr lang="en-US" sz="1900" i="1" dirty="0">
                <a:solidFill>
                  <a:schemeClr val="accent5"/>
                </a:solidFill>
              </a:rPr>
              <a:t>define the purpose and goals of collecting certain types of data</a:t>
            </a:r>
            <a:r>
              <a:rPr lang="en-US" sz="1900" i="1" dirty="0"/>
              <a:t>, taking into account the particularities of the national legal frameworks)</a:t>
            </a:r>
          </a:p>
          <a:p>
            <a:r>
              <a:rPr lang="en-US" sz="2400" b="1" dirty="0"/>
              <a:t>Eurostudent</a:t>
            </a:r>
            <a:r>
              <a:rPr lang="en-US" sz="2400" dirty="0"/>
              <a:t> </a:t>
            </a:r>
          </a:p>
          <a:p>
            <a:pPr lvl="1"/>
            <a:r>
              <a:rPr lang="en-US" sz="2200" dirty="0"/>
              <a:t>Key findings from the Eurostudent VII Synopsis of Indicators report. Could the Eurostudent surveys help in the implementation of the principle No.4 of the PAGs?</a:t>
            </a:r>
          </a:p>
          <a:p>
            <a:r>
              <a:rPr lang="en-US" sz="2400" b="1" dirty="0"/>
              <a:t>U-</a:t>
            </a:r>
            <a:r>
              <a:rPr lang="en-US" sz="2400" b="1" dirty="0" err="1"/>
              <a:t>Multirank</a:t>
            </a:r>
            <a:r>
              <a:rPr lang="en-US" sz="2400" dirty="0"/>
              <a:t>, Center for Higher Education Policy Studies (CHEPS), University of Twente, NL</a:t>
            </a:r>
          </a:p>
          <a:p>
            <a:pPr lvl="1"/>
            <a:r>
              <a:rPr lang="en-US" sz="2200" dirty="0"/>
              <a:t>Key findings from the U-</a:t>
            </a:r>
            <a:r>
              <a:rPr lang="en-US" sz="2200" dirty="0" err="1"/>
              <a:t>Multirank</a:t>
            </a:r>
            <a:r>
              <a:rPr lang="en-US" sz="2200" dirty="0"/>
              <a:t> concept paper on </a:t>
            </a:r>
            <a:r>
              <a:rPr lang="en-US" sz="2200" b="1" dirty="0"/>
              <a:t>new indicator development on social inclusion (2020) </a:t>
            </a:r>
            <a:r>
              <a:rPr lang="en-US" sz="2200" dirty="0"/>
              <a:t>and the proposal for New Indicators in U-</a:t>
            </a:r>
            <a:r>
              <a:rPr lang="en-US" sz="2200" dirty="0" err="1"/>
              <a:t>Multirank</a:t>
            </a:r>
            <a:r>
              <a:rPr lang="en-US" sz="2200" dirty="0"/>
              <a:t> (2021). Could the new U-</a:t>
            </a:r>
            <a:r>
              <a:rPr lang="en-US" sz="2200" dirty="0" err="1"/>
              <a:t>Multirank</a:t>
            </a:r>
            <a:r>
              <a:rPr lang="en-US" sz="2200" dirty="0"/>
              <a:t> indicator on social inclusion help in the implementation of the principle No.4 of the PAGs?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01259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E9742-120D-430E-927A-2870EB23C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9011" y="325925"/>
            <a:ext cx="10515600" cy="1186004"/>
          </a:xfrm>
        </p:spPr>
        <p:txBody>
          <a:bodyPr>
            <a:noAutofit/>
          </a:bodyPr>
          <a:lstStyle/>
          <a:p>
            <a:r>
              <a:rPr lang="hr-HR" sz="3200" b="1" dirty="0">
                <a:solidFill>
                  <a:srgbClr val="002060"/>
                </a:solidFill>
                <a:latin typeface="+mn-lt"/>
              </a:rPr>
              <a:t>Peer-learning activities (PLA) in 2021</a:t>
            </a:r>
            <a:br>
              <a:rPr lang="hr-HR" sz="3200" dirty="0">
                <a:solidFill>
                  <a:srgbClr val="002060"/>
                </a:solidFill>
                <a:latin typeface="+mn-lt"/>
              </a:rPr>
            </a:br>
            <a:endParaRPr lang="en-US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07ECF-9930-4BBA-834E-939E73948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05" y="1511929"/>
            <a:ext cx="10782676" cy="5522613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r-HR" sz="2600" b="1" dirty="0">
                <a:solidFill>
                  <a:schemeClr val="accent5"/>
                </a:solidFill>
              </a:rPr>
              <a:t>Upcoming - </a:t>
            </a:r>
            <a:r>
              <a:rPr lang="en-US" sz="2600" b="1" dirty="0">
                <a:solidFill>
                  <a:schemeClr val="accent5"/>
                </a:solidFill>
              </a:rPr>
              <a:t>PLA</a:t>
            </a:r>
            <a:r>
              <a:rPr lang="hr-HR" sz="2600" b="1" dirty="0">
                <a:solidFill>
                  <a:schemeClr val="accent5"/>
                </a:solidFill>
              </a:rPr>
              <a:t>s</a:t>
            </a:r>
            <a:r>
              <a:rPr lang="en-US" sz="2600" b="1" dirty="0">
                <a:solidFill>
                  <a:schemeClr val="accent5"/>
                </a:solidFill>
              </a:rPr>
              <a:t> related to the Principle No.</a:t>
            </a:r>
            <a:r>
              <a:rPr lang="hr-HR" sz="2600" b="1" dirty="0">
                <a:solidFill>
                  <a:schemeClr val="accent5"/>
                </a:solidFill>
              </a:rPr>
              <a:t>8</a:t>
            </a:r>
            <a:r>
              <a:rPr lang="en-US" sz="2600" b="1" dirty="0">
                <a:solidFill>
                  <a:schemeClr val="accent5"/>
                </a:solidFill>
              </a:rPr>
              <a:t> in the PAGs</a:t>
            </a:r>
            <a:r>
              <a:rPr lang="hr-HR" sz="2600" b="1" dirty="0">
                <a:solidFill>
                  <a:schemeClr val="accent5"/>
                </a:solidFill>
              </a:rPr>
              <a:t>:</a:t>
            </a:r>
            <a:r>
              <a:rPr lang="en-US" sz="2600" b="1" dirty="0">
                <a:solidFill>
                  <a:schemeClr val="accent5"/>
                </a:solidFill>
              </a:rPr>
              <a:t> </a:t>
            </a:r>
            <a:endParaRPr lang="hr-HR" sz="2600" b="1" dirty="0">
              <a:solidFill>
                <a:schemeClr val="accent5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900" i="1" dirty="0"/>
              <a:t>(</a:t>
            </a:r>
            <a:r>
              <a:rPr lang="en-US" sz="1900" i="1" dirty="0">
                <a:solidFill>
                  <a:schemeClr val="accent5"/>
                </a:solidFill>
              </a:rPr>
              <a:t>International mobility programs </a:t>
            </a:r>
            <a:r>
              <a:rPr lang="en-US" sz="1900" i="1" dirty="0"/>
              <a:t>in higher education should be structured and implemented in a way that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900" i="1" dirty="0"/>
              <a:t>foster diversity, equity and inclusion and should particularly</a:t>
            </a:r>
            <a:r>
              <a:rPr lang="en-US" sz="1900" i="1" dirty="0">
                <a:solidFill>
                  <a:schemeClr val="accent5"/>
                </a:solidFill>
              </a:rPr>
              <a:t> foster participation of students and staff from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900" i="1" dirty="0">
                <a:solidFill>
                  <a:schemeClr val="accent5"/>
                </a:solidFill>
              </a:rPr>
              <a:t>vulnerable, disadvantaged or underrepresented backgrounds.</a:t>
            </a:r>
            <a:r>
              <a:rPr lang="en-US" sz="1900" i="1" dirty="0"/>
              <a:t>)</a:t>
            </a:r>
            <a:endParaRPr lang="hr-HR" sz="1900" i="1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900" i="1" dirty="0"/>
          </a:p>
          <a:p>
            <a:r>
              <a:rPr lang="hr-HR" sz="2400" dirty="0">
                <a:cs typeface="Arial" panose="020B0604020202020204" pitchFamily="34" charset="0"/>
              </a:rPr>
              <a:t>SIHO: </a:t>
            </a:r>
            <a:r>
              <a:rPr lang="en-US" sz="2400" dirty="0">
                <a:cs typeface="Arial" panose="020B0604020202020204" pitchFamily="34" charset="0"/>
              </a:rPr>
              <a:t>Support Centre for Inclusive Higher Education</a:t>
            </a:r>
            <a:r>
              <a:rPr lang="hr-HR" sz="2400" dirty="0">
                <a:cs typeface="Arial" panose="020B0604020202020204" pitchFamily="34" charset="0"/>
              </a:rPr>
              <a:t>, Belgium/Flanders</a:t>
            </a:r>
            <a:r>
              <a:rPr lang="en-US" sz="2400" dirty="0">
                <a:cs typeface="Arial" panose="020B0604020202020204" pitchFamily="34" charset="0"/>
              </a:rPr>
              <a:t> </a:t>
            </a:r>
          </a:p>
          <a:p>
            <a:r>
              <a:rPr lang="en-US" sz="24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European Commission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74300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</TotalTime>
  <Words>895</Words>
  <Application>Microsoft Office PowerPoint</Application>
  <PresentationFormat>Widescreen</PresentationFormat>
  <Paragraphs>92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BFUG Working Group on Social Dimension 2021-2024</vt:lpstr>
      <vt:lpstr>I.  Our objectives and methods of work 2021-2024</vt:lpstr>
      <vt:lpstr>Key output of the BFUG Advisory Group for Social Dimension 2018-2020:  a NEW forward-looking strategic document for the period 2020-2030</vt:lpstr>
      <vt:lpstr>We need to materialize the new definition of the social dimension!</vt:lpstr>
      <vt:lpstr>PowerPoint Presentation</vt:lpstr>
      <vt:lpstr>II.  Workplan 2021-2024</vt:lpstr>
      <vt:lpstr>Our methods of work 2021-2022</vt:lpstr>
      <vt:lpstr>Peer-learning activities (PLA) in 2021 </vt:lpstr>
      <vt:lpstr>Peer-learning activities (PLA) in 2021 </vt:lpstr>
      <vt:lpstr>Thank you very much for your attention!</vt:lpstr>
    </vt:vector>
  </TitlesOfParts>
  <Company>IRO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Ninoslav Šćukanec Schmidt</dc:creator>
  <cp:lastModifiedBy>Ninoslav Šćukanec Schmidt</cp:lastModifiedBy>
  <cp:revision>72</cp:revision>
  <cp:lastPrinted>2020-04-01T21:24:36Z</cp:lastPrinted>
  <dcterms:created xsi:type="dcterms:W3CDTF">2019-11-03T17:27:52Z</dcterms:created>
  <dcterms:modified xsi:type="dcterms:W3CDTF">2021-10-20T20:37:59Z</dcterms:modified>
</cp:coreProperties>
</file>